
<file path=[Content_Types].xml><?xml version="1.0" encoding="utf-8"?>
<Types xmlns="http://schemas.openxmlformats.org/package/2006/content-types">
  <Default Extension="tmp" ContentType="image/png"/>
  <Default Extension="png" ContentType="image/png"/>
  <Default Extension="png&amp;ehk=mEkFoykkHmNBogVsBtqQxQ&amp;r=0&amp;pid=OfficeInsert"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6" r:id="rId2"/>
    <p:sldId id="282" r:id="rId3"/>
    <p:sldId id="299" r:id="rId4"/>
    <p:sldId id="462" r:id="rId5"/>
    <p:sldId id="463" r:id="rId6"/>
    <p:sldId id="464" r:id="rId7"/>
    <p:sldId id="465" r:id="rId8"/>
    <p:sldId id="466" r:id="rId9"/>
    <p:sldId id="486" r:id="rId10"/>
    <p:sldId id="395" r:id="rId11"/>
    <p:sldId id="401" r:id="rId12"/>
    <p:sldId id="402" r:id="rId13"/>
    <p:sldId id="403" r:id="rId14"/>
    <p:sldId id="404" r:id="rId15"/>
    <p:sldId id="258" r:id="rId16"/>
    <p:sldId id="405" r:id="rId17"/>
    <p:sldId id="376" r:id="rId18"/>
    <p:sldId id="467" r:id="rId19"/>
    <p:sldId id="483" r:id="rId20"/>
    <p:sldId id="468" r:id="rId21"/>
    <p:sldId id="470" r:id="rId22"/>
    <p:sldId id="471" r:id="rId23"/>
    <p:sldId id="487" r:id="rId24"/>
    <p:sldId id="475" r:id="rId25"/>
    <p:sldId id="476" r:id="rId26"/>
    <p:sldId id="479" r:id="rId27"/>
    <p:sldId id="481" r:id="rId28"/>
    <p:sldId id="480" r:id="rId29"/>
    <p:sldId id="478" r:id="rId30"/>
    <p:sldId id="485" r:id="rId31"/>
    <p:sldId id="42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67C1D7-3E0A-FD4A-A372-2782D9EC71B1}">
          <p14:sldIdLst>
            <p14:sldId id="256"/>
            <p14:sldId id="282"/>
            <p14:sldId id="299"/>
          </p14:sldIdLst>
        </p14:section>
        <p14:section name="Twitter" id="{B399AA61-B815-4802-86C1-83F734B28FDD}">
          <p14:sldIdLst>
            <p14:sldId id="462"/>
            <p14:sldId id="463"/>
            <p14:sldId id="464"/>
            <p14:sldId id="465"/>
            <p14:sldId id="466"/>
            <p14:sldId id="486"/>
            <p14:sldId id="395"/>
            <p14:sldId id="401"/>
            <p14:sldId id="402"/>
            <p14:sldId id="403"/>
            <p14:sldId id="404"/>
            <p14:sldId id="258"/>
            <p14:sldId id="405"/>
            <p14:sldId id="376"/>
            <p14:sldId id="467"/>
            <p14:sldId id="483"/>
            <p14:sldId id="468"/>
            <p14:sldId id="470"/>
            <p14:sldId id="471"/>
            <p14:sldId id="487"/>
            <p14:sldId id="475"/>
            <p14:sldId id="476"/>
            <p14:sldId id="479"/>
            <p14:sldId id="481"/>
            <p14:sldId id="480"/>
            <p14:sldId id="478"/>
            <p14:sldId id="485"/>
          </p14:sldIdLst>
        </p14:section>
        <p14:section name="Balanced Tradeoff Dashboards" id="{1DE450CB-A082-A74C-928F-7E3AA2ECBCA4}">
          <p14:sldIdLst>
            <p14:sldId id="4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ACAB"/>
    <a:srgbClr val="888A85"/>
    <a:srgbClr val="B2B6B5"/>
    <a:srgbClr val="F2FDFF"/>
    <a:srgbClr val="D1C7FF"/>
    <a:srgbClr val="C8BFF4"/>
    <a:srgbClr val="F0F0F0"/>
    <a:srgbClr val="374A5A"/>
    <a:srgbClr val="FFF8D6"/>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352"/>
    <p:restoredTop sz="88164"/>
  </p:normalViewPr>
  <p:slideViewPr>
    <p:cSldViewPr snapToGrid="0" snapToObjects="1">
      <p:cViewPr varScale="1">
        <p:scale>
          <a:sx n="101" d="100"/>
          <a:sy n="101" d="100"/>
        </p:scale>
        <p:origin x="972" y="102"/>
      </p:cViewPr>
      <p:guideLst/>
    </p:cSldViewPr>
  </p:slideViewPr>
  <p:notesTextViewPr>
    <p:cViewPr>
      <p:scale>
        <a:sx n="1" d="1"/>
        <a:sy n="1" d="1"/>
      </p:scale>
      <p:origin x="0" y="0"/>
    </p:cViewPr>
  </p:notesTextViewPr>
  <p:sorterViewPr>
    <p:cViewPr varScale="1">
      <p:scale>
        <a:sx n="1" d="1"/>
        <a:sy n="1" d="1"/>
      </p:scale>
      <p:origin x="0" y="-9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3B6743-3632-C54B-B61C-98CF6EE5354D}" type="datetimeFigureOut">
              <a:rPr lang="en-US" smtClean="0"/>
              <a:t>7/13/2018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252190-8BFA-E44B-A651-B189EB4AE6FB}" type="slidenum">
              <a:rPr lang="en-US" smtClean="0"/>
              <a:t>‹#›</a:t>
            </a:fld>
            <a:endParaRPr lang="en-US"/>
          </a:p>
        </p:txBody>
      </p:sp>
    </p:spTree>
    <p:extLst>
      <p:ext uri="{BB962C8B-B14F-4D97-AF65-F5344CB8AC3E}">
        <p14:creationId xmlns:p14="http://schemas.microsoft.com/office/powerpoint/2010/main" val="14225835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A65578-2AF5-0E40-AF9C-C8624D158EAD}" type="datetimeFigureOut">
              <a:rPr lang="en-US" smtClean="0"/>
              <a:t>7/13/2018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9DB37-EF1F-F346-A499-1D2FCF84C9EE}" type="slidenum">
              <a:rPr lang="en-US" smtClean="0"/>
              <a:t>‹#›</a:t>
            </a:fld>
            <a:endParaRPr lang="en-US"/>
          </a:p>
        </p:txBody>
      </p:sp>
    </p:spTree>
    <p:extLst>
      <p:ext uri="{BB962C8B-B14F-4D97-AF65-F5344CB8AC3E}">
        <p14:creationId xmlns:p14="http://schemas.microsoft.com/office/powerpoint/2010/main" val="6062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9DB37-EF1F-F346-A499-1D2FCF84C9EE}" type="slidenum">
              <a:rPr lang="en-US" smtClean="0"/>
              <a:t>1</a:t>
            </a:fld>
            <a:endParaRPr lang="en-US"/>
          </a:p>
        </p:txBody>
      </p:sp>
    </p:spTree>
    <p:extLst>
      <p:ext uri="{BB962C8B-B14F-4D97-AF65-F5344CB8AC3E}">
        <p14:creationId xmlns:p14="http://schemas.microsoft.com/office/powerpoint/2010/main" val="1890844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Edward Deming</a:t>
            </a:r>
            <a:r>
              <a:rPr lang="en-US" baseline="0" dirty="0"/>
              <a:t> has published many books about his work in managing manufacturing processes, in his book “Out of the Crisis” he goes to good lengths to discuss that when looking at a process, your first job is to do no harm. If the process is “in-control” leave it alone! Touching it causes things to likely get worse. A graphic caught our eye. It is a run chart showing spring manufacturing data. Each dot represented a tested spring, and a downward trend can be seen even though the variation shown by the marginal histogram looks perfectly </a:t>
            </a:r>
            <a:r>
              <a:rPr lang="en-US" baseline="0" dirty="0" err="1"/>
              <a:t>symetrical</a:t>
            </a:r>
            <a:r>
              <a:rPr lang="en-US" baseline="0" dirty="0"/>
              <a:t>. In Deming’s words, you can assess a process unless you can see the change over time and the distribution of variation. The scatter plot alone isn’t enough. The histogram of frequency of result isn’t enough. You need both.</a:t>
            </a:r>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25</a:t>
            </a:fld>
            <a:endParaRPr lang="en-US"/>
          </a:p>
        </p:txBody>
      </p:sp>
    </p:spTree>
    <p:extLst>
      <p:ext uri="{BB962C8B-B14F-4D97-AF65-F5344CB8AC3E}">
        <p14:creationId xmlns:p14="http://schemas.microsoft.com/office/powerpoint/2010/main" val="3870911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26</a:t>
            </a:fld>
            <a:endParaRPr lang="en-US"/>
          </a:p>
        </p:txBody>
      </p:sp>
    </p:spTree>
    <p:extLst>
      <p:ext uri="{BB962C8B-B14F-4D97-AF65-F5344CB8AC3E}">
        <p14:creationId xmlns:p14="http://schemas.microsoft.com/office/powerpoint/2010/main" val="232508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28</a:t>
            </a:fld>
            <a:endParaRPr lang="en-US"/>
          </a:p>
        </p:txBody>
      </p:sp>
    </p:spTree>
    <p:extLst>
      <p:ext uri="{BB962C8B-B14F-4D97-AF65-F5344CB8AC3E}">
        <p14:creationId xmlns:p14="http://schemas.microsoft.com/office/powerpoint/2010/main" val="3908265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isn’t evil, people are evil. Sure, sometimes data can highlight something we would rather not be true, but this doesn’t make it wrong to capture and analyze data</a:t>
            </a:r>
            <a:r>
              <a:rPr lang="en-US" baseline="0" dirty="0"/>
              <a:t> in proper ways.</a:t>
            </a:r>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2</a:t>
            </a:fld>
            <a:endParaRPr lang="en-US"/>
          </a:p>
        </p:txBody>
      </p:sp>
    </p:spTree>
    <p:extLst>
      <p:ext uri="{BB962C8B-B14F-4D97-AF65-F5344CB8AC3E}">
        <p14:creationId xmlns:p14="http://schemas.microsoft.com/office/powerpoint/2010/main" val="94731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Interpreting data we capture for process improvement</a:t>
            </a:r>
            <a:r>
              <a:rPr lang="en-US" baseline="0" dirty="0"/>
              <a:t> and coaching teams is hard. Sometimes you think you understand what you see, only to have that taken away from you. Sometimes, </a:t>
            </a:r>
            <a:r>
              <a:rPr lang="en-US" dirty="0"/>
              <a:t>If it walks like a duck</a:t>
            </a:r>
            <a:r>
              <a:rPr lang="en-US" baseline="0" dirty="0"/>
              <a:t> </a:t>
            </a:r>
            <a:r>
              <a:rPr lang="en-US" dirty="0"/>
              <a:t>and quacks like a duck,</a:t>
            </a:r>
            <a:r>
              <a:rPr lang="en-US" baseline="0" dirty="0"/>
              <a:t> it could still be a rabbit. Perspective and context matters.</a:t>
            </a:r>
            <a:endParaRPr lang="en-US" dirty="0"/>
          </a:p>
          <a:p>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3</a:t>
            </a:fld>
            <a:endParaRPr lang="en-US"/>
          </a:p>
        </p:txBody>
      </p:sp>
    </p:spTree>
    <p:extLst>
      <p:ext uri="{BB962C8B-B14F-4D97-AF65-F5344CB8AC3E}">
        <p14:creationId xmlns:p14="http://schemas.microsoft.com/office/powerpoint/2010/main" val="187168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Forecasting is about setting better expectations about what reality will eventually unfold.</a:t>
            </a:r>
          </a:p>
          <a:p>
            <a:r>
              <a:rPr lang="en-US" dirty="0"/>
              <a:t>Expectations are subject to all manner of biases, wishful thinking and incomplete logic. Out job in forecasting is to narrow that gap, better align forecast to reality.</a:t>
            </a:r>
          </a:p>
          <a:p>
            <a:r>
              <a:rPr lang="en-US" dirty="0"/>
              <a:t>Its about demonstrating we understand the wholistic delivery system well enough that we can make better, more informed decisions earlier.</a:t>
            </a:r>
          </a:p>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10</a:t>
            </a:fld>
            <a:endParaRPr lang="en-US"/>
          </a:p>
        </p:txBody>
      </p:sp>
    </p:spTree>
    <p:extLst>
      <p:ext uri="{BB962C8B-B14F-4D97-AF65-F5344CB8AC3E}">
        <p14:creationId xmlns:p14="http://schemas.microsoft.com/office/powerpoint/2010/main" val="20224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13</a:t>
            </a:fld>
            <a:endParaRPr lang="en-US"/>
          </a:p>
        </p:txBody>
      </p:sp>
    </p:spTree>
    <p:extLst>
      <p:ext uri="{BB962C8B-B14F-4D97-AF65-F5344CB8AC3E}">
        <p14:creationId xmlns:p14="http://schemas.microsoft.com/office/powerpoint/2010/main" val="3858686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Maps emerged about 10 years ago. It’s now pretty ubiquitous when we want to travel in unfamiliar areas that we se our phones to navigate. It has save my and many other marriages I suspect.</a:t>
            </a:r>
          </a:p>
          <a:p>
            <a:r>
              <a:rPr lang="en-US" dirty="0"/>
              <a:t>Being around for 10 years means its undergone a lot of refinement, and is a pretty good reference to learn how to present </a:t>
            </a:r>
            <a:r>
              <a:rPr lang="en-US" dirty="0" err="1"/>
              <a:t>forecass</a:t>
            </a:r>
            <a:r>
              <a:rPr lang="en-US" dirty="0"/>
              <a:t>.</a:t>
            </a:r>
          </a:p>
          <a:p>
            <a:endParaRPr lang="en-US" dirty="0"/>
          </a:p>
          <a:p>
            <a:r>
              <a:rPr lang="en-US" dirty="0"/>
              <a:t>There is some subtleties that we can easily use in forecasting software and IT projects.</a:t>
            </a:r>
          </a:p>
          <a:p>
            <a:endParaRPr lang="en-US" dirty="0"/>
          </a:p>
          <a:p>
            <a:r>
              <a:rPr lang="en-US" dirty="0"/>
              <a:t>First off, it doesn’t show just one option, it shown many. Here, two driving alternatives and a public transport alternative. It keeps the human in the decision loop. It presents options, even highlighting the fastest one, but it clearly shows the others in case there is some compelling reason they are useful.</a:t>
            </a:r>
          </a:p>
          <a:p>
            <a:endParaRPr lang="en-US" dirty="0"/>
          </a:p>
          <a:p>
            <a:r>
              <a:rPr lang="en-US" dirty="0"/>
              <a:t>Second, it doesn’t give an arrival time yet. It gives duration. Obviously, it doesn’t yet know when we are leaving home.</a:t>
            </a:r>
          </a:p>
          <a:p>
            <a:endParaRPr lang="en-US" dirty="0"/>
          </a:p>
          <a:p>
            <a:r>
              <a:rPr lang="en-US" dirty="0"/>
              <a:t>Thirdly, once we do commit to one of the options, it gives us continuously updated arrival time information. It incorporates the latest traffic issues based on traffic flow ahead of us and even suggests alternative routes if its original turns out to be less ideal.</a:t>
            </a:r>
          </a:p>
        </p:txBody>
      </p:sp>
      <p:sp>
        <p:nvSpPr>
          <p:cNvPr id="4" name="Slide Number Placeholder 3"/>
          <p:cNvSpPr>
            <a:spLocks noGrp="1"/>
          </p:cNvSpPr>
          <p:nvPr>
            <p:ph type="sldNum" sz="quarter" idx="10"/>
          </p:nvPr>
        </p:nvSpPr>
        <p:spPr/>
        <p:txBody>
          <a:bodyPr/>
          <a:lstStyle/>
          <a:p>
            <a:fld id="{17737639-39D8-48F2-8B6A-093077571196}" type="slidenum">
              <a:rPr lang="en-US" smtClean="0"/>
              <a:t>15</a:t>
            </a:fld>
            <a:endParaRPr lang="en-US"/>
          </a:p>
        </p:txBody>
      </p:sp>
    </p:spTree>
    <p:extLst>
      <p:ext uri="{BB962C8B-B14F-4D97-AF65-F5344CB8AC3E}">
        <p14:creationId xmlns:p14="http://schemas.microsoft.com/office/powerpoint/2010/main" val="1973031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incorporate that into our world.</a:t>
            </a:r>
          </a:p>
          <a:p>
            <a:endParaRPr lang="en-US" dirty="0"/>
          </a:p>
          <a:p>
            <a:r>
              <a:rPr lang="en-US" dirty="0"/>
              <a:t>Lets NOT give a single answer, lets show the options we have considered in case they offer some advantage we haven’t considered.</a:t>
            </a:r>
          </a:p>
          <a:p>
            <a:r>
              <a:rPr lang="en-US" dirty="0"/>
              <a:t>Lets NOT give a calendar delivery date until the project has started, lets make decisions using duration in weeks or sprints as a way to decide what option to pick.</a:t>
            </a:r>
          </a:p>
          <a:p>
            <a:r>
              <a:rPr lang="en-US" dirty="0"/>
              <a:t>Lets NOT perform heroics at the very end of a project, lets continuously track our progress against the forecast and adapt and react quickly, earlier.</a:t>
            </a:r>
          </a:p>
          <a:p>
            <a:endParaRPr lang="en-US" dirty="0"/>
          </a:p>
          <a:p>
            <a:r>
              <a:rPr lang="en-US" dirty="0"/>
              <a:t>I’m going to show you how I incorporate these aspects into my forecasting engagements. </a:t>
            </a:r>
          </a:p>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16</a:t>
            </a:fld>
            <a:endParaRPr lang="en-US"/>
          </a:p>
        </p:txBody>
      </p:sp>
    </p:spTree>
    <p:extLst>
      <p:ext uri="{BB962C8B-B14F-4D97-AF65-F5344CB8AC3E}">
        <p14:creationId xmlns:p14="http://schemas.microsoft.com/office/powerpoint/2010/main" val="1259683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input page. Completed date is mandatory. Start date is optional but well advised. And the type of work. Is it planned or</a:t>
            </a:r>
            <a:r>
              <a:rPr lang="en-US" baseline="0" dirty="0"/>
              <a:t> un-planned work is needed to see how these different types stack up. This is optional. Most people don’t use it, I’ll leave that up to you.</a:t>
            </a:r>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19</a:t>
            </a:fld>
            <a:endParaRPr lang="en-US"/>
          </a:p>
        </p:txBody>
      </p:sp>
    </p:spTree>
    <p:extLst>
      <p:ext uri="{BB962C8B-B14F-4D97-AF65-F5344CB8AC3E}">
        <p14:creationId xmlns:p14="http://schemas.microsoft.com/office/powerpoint/2010/main" val="856767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20</a:t>
            </a:fld>
            <a:endParaRPr lang="en-US"/>
          </a:p>
        </p:txBody>
      </p:sp>
    </p:spTree>
    <p:extLst>
      <p:ext uri="{BB962C8B-B14F-4D97-AF65-F5344CB8AC3E}">
        <p14:creationId xmlns:p14="http://schemas.microsoft.com/office/powerpoint/2010/main" val="1796352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FBA3FC9-BB4B-4A44-9C2D-F2D21AB8234D}"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12F23-36C9-234E-9922-73AC57BE3B7C}" type="slidenum">
              <a:rPr lang="en-US" smtClean="0"/>
              <a:t>‹#›</a:t>
            </a:fld>
            <a:endParaRPr lang="en-US"/>
          </a:p>
        </p:txBody>
      </p:sp>
    </p:spTree>
    <p:extLst>
      <p:ext uri="{BB962C8B-B14F-4D97-AF65-F5344CB8AC3E}">
        <p14:creationId xmlns:p14="http://schemas.microsoft.com/office/powerpoint/2010/main" val="1715957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A3FC9-BB4B-4A44-9C2D-F2D21AB8234D}"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12F23-36C9-234E-9922-73AC57BE3B7C}" type="slidenum">
              <a:rPr lang="en-US" smtClean="0"/>
              <a:t>‹#›</a:t>
            </a:fld>
            <a:endParaRPr lang="en-US"/>
          </a:p>
        </p:txBody>
      </p:sp>
    </p:spTree>
    <p:extLst>
      <p:ext uri="{BB962C8B-B14F-4D97-AF65-F5344CB8AC3E}">
        <p14:creationId xmlns:p14="http://schemas.microsoft.com/office/powerpoint/2010/main" val="1865916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A3FC9-BB4B-4A44-9C2D-F2D21AB8234D}"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12F23-36C9-234E-9922-73AC57BE3B7C}" type="slidenum">
              <a:rPr lang="en-US" smtClean="0"/>
              <a:t>‹#›</a:t>
            </a:fld>
            <a:endParaRPr lang="en-US"/>
          </a:p>
        </p:txBody>
      </p:sp>
    </p:spTree>
    <p:extLst>
      <p:ext uri="{BB962C8B-B14F-4D97-AF65-F5344CB8AC3E}">
        <p14:creationId xmlns:p14="http://schemas.microsoft.com/office/powerpoint/2010/main" val="75098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A3FC9-BB4B-4A44-9C2D-F2D21AB8234D}"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12F23-36C9-234E-9922-73AC57BE3B7C}" type="slidenum">
              <a:rPr lang="en-US" smtClean="0"/>
              <a:t>‹#›</a:t>
            </a:fld>
            <a:endParaRPr lang="en-US"/>
          </a:p>
        </p:txBody>
      </p:sp>
    </p:spTree>
    <p:extLst>
      <p:ext uri="{BB962C8B-B14F-4D97-AF65-F5344CB8AC3E}">
        <p14:creationId xmlns:p14="http://schemas.microsoft.com/office/powerpoint/2010/main" val="657606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BA3FC9-BB4B-4A44-9C2D-F2D21AB8234D}"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12F23-36C9-234E-9922-73AC57BE3B7C}" type="slidenum">
              <a:rPr lang="en-US" smtClean="0"/>
              <a:t>‹#›</a:t>
            </a:fld>
            <a:endParaRPr lang="en-US"/>
          </a:p>
        </p:txBody>
      </p:sp>
    </p:spTree>
    <p:extLst>
      <p:ext uri="{BB962C8B-B14F-4D97-AF65-F5344CB8AC3E}">
        <p14:creationId xmlns:p14="http://schemas.microsoft.com/office/powerpoint/2010/main" val="1205993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BA3FC9-BB4B-4A44-9C2D-F2D21AB8234D}" type="datetimeFigureOut">
              <a:rPr lang="en-US" smtClean="0"/>
              <a:t>7/13/2018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12F23-36C9-234E-9922-73AC57BE3B7C}" type="slidenum">
              <a:rPr lang="en-US" smtClean="0"/>
              <a:t>‹#›</a:t>
            </a:fld>
            <a:endParaRPr lang="en-US"/>
          </a:p>
        </p:txBody>
      </p:sp>
    </p:spTree>
    <p:extLst>
      <p:ext uri="{BB962C8B-B14F-4D97-AF65-F5344CB8AC3E}">
        <p14:creationId xmlns:p14="http://schemas.microsoft.com/office/powerpoint/2010/main" val="1184060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BA3FC9-BB4B-4A44-9C2D-F2D21AB8234D}" type="datetimeFigureOut">
              <a:rPr lang="en-US" smtClean="0"/>
              <a:t>7/13/2018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C12F23-36C9-234E-9922-73AC57BE3B7C}" type="slidenum">
              <a:rPr lang="en-US" smtClean="0"/>
              <a:t>‹#›</a:t>
            </a:fld>
            <a:endParaRPr lang="en-US"/>
          </a:p>
        </p:txBody>
      </p:sp>
    </p:spTree>
    <p:extLst>
      <p:ext uri="{BB962C8B-B14F-4D97-AF65-F5344CB8AC3E}">
        <p14:creationId xmlns:p14="http://schemas.microsoft.com/office/powerpoint/2010/main" val="1921905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BA3FC9-BB4B-4A44-9C2D-F2D21AB8234D}" type="datetimeFigureOut">
              <a:rPr lang="en-US" smtClean="0"/>
              <a:t>7/13/2018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C12F23-36C9-234E-9922-73AC57BE3B7C}" type="slidenum">
              <a:rPr lang="en-US" smtClean="0"/>
              <a:t>‹#›</a:t>
            </a:fld>
            <a:endParaRPr lang="en-US"/>
          </a:p>
        </p:txBody>
      </p:sp>
    </p:spTree>
    <p:extLst>
      <p:ext uri="{BB962C8B-B14F-4D97-AF65-F5344CB8AC3E}">
        <p14:creationId xmlns:p14="http://schemas.microsoft.com/office/powerpoint/2010/main" val="1156287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BA3FC9-BB4B-4A44-9C2D-F2D21AB8234D}" type="datetimeFigureOut">
              <a:rPr lang="en-US" smtClean="0"/>
              <a:t>7/13/2018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C12F23-36C9-234E-9922-73AC57BE3B7C}" type="slidenum">
              <a:rPr lang="en-US" smtClean="0"/>
              <a:t>‹#›</a:t>
            </a:fld>
            <a:endParaRPr lang="en-US"/>
          </a:p>
        </p:txBody>
      </p:sp>
    </p:spTree>
    <p:extLst>
      <p:ext uri="{BB962C8B-B14F-4D97-AF65-F5344CB8AC3E}">
        <p14:creationId xmlns:p14="http://schemas.microsoft.com/office/powerpoint/2010/main" val="1150810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BA3FC9-BB4B-4A44-9C2D-F2D21AB8234D}" type="datetimeFigureOut">
              <a:rPr lang="en-US" smtClean="0"/>
              <a:t>7/13/2018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12F23-36C9-234E-9922-73AC57BE3B7C}" type="slidenum">
              <a:rPr lang="en-US" smtClean="0"/>
              <a:t>‹#›</a:t>
            </a:fld>
            <a:endParaRPr lang="en-US"/>
          </a:p>
        </p:txBody>
      </p:sp>
    </p:spTree>
    <p:extLst>
      <p:ext uri="{BB962C8B-B14F-4D97-AF65-F5344CB8AC3E}">
        <p14:creationId xmlns:p14="http://schemas.microsoft.com/office/powerpoint/2010/main" val="1429793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BA3FC9-BB4B-4A44-9C2D-F2D21AB8234D}" type="datetimeFigureOut">
              <a:rPr lang="en-US" smtClean="0"/>
              <a:t>7/13/2018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12F23-36C9-234E-9922-73AC57BE3B7C}" type="slidenum">
              <a:rPr lang="en-US" smtClean="0"/>
              <a:t>‹#›</a:t>
            </a:fld>
            <a:endParaRPr lang="en-US"/>
          </a:p>
        </p:txBody>
      </p:sp>
    </p:spTree>
    <p:extLst>
      <p:ext uri="{BB962C8B-B14F-4D97-AF65-F5344CB8AC3E}">
        <p14:creationId xmlns:p14="http://schemas.microsoft.com/office/powerpoint/2010/main" val="204420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A3FC9-BB4B-4A44-9C2D-F2D21AB8234D}" type="datetimeFigureOut">
              <a:rPr lang="en-US" smtClean="0"/>
              <a:t>7/13/2018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12F23-36C9-234E-9922-73AC57BE3B7C}" type="slidenum">
              <a:rPr lang="en-US" smtClean="0"/>
              <a:t>‹#›</a:t>
            </a:fld>
            <a:endParaRPr lang="en-US"/>
          </a:p>
        </p:txBody>
      </p:sp>
    </p:spTree>
    <p:extLst>
      <p:ext uri="{BB962C8B-B14F-4D97-AF65-F5344CB8AC3E}">
        <p14:creationId xmlns:p14="http://schemas.microsoft.com/office/powerpoint/2010/main" val="896814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14.png&amp;ehk=mEkFoykkHmNBogVsBtqQxQ&amp;r=0&amp;pid=OfficeInsert"/></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FocusedObjective/FocusedObjective.Resources/raw/master/Canvas%20and%20Forms/Team%20Dashboard%20Spreadsheet%20Cheat%20Sheet.pdf"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00474"/>
            <a:ext cx="9144000" cy="2387600"/>
          </a:xfrm>
        </p:spPr>
        <p:txBody>
          <a:bodyPr/>
          <a:lstStyle/>
          <a:p>
            <a:r>
              <a:rPr lang="en-US" dirty="0"/>
              <a:t>Data Driven Coaching</a:t>
            </a:r>
          </a:p>
        </p:txBody>
      </p:sp>
      <p:sp>
        <p:nvSpPr>
          <p:cNvPr id="3" name="Subtitle 2"/>
          <p:cNvSpPr>
            <a:spLocks noGrp="1"/>
          </p:cNvSpPr>
          <p:nvPr>
            <p:ph type="subTitle" idx="1"/>
          </p:nvPr>
        </p:nvSpPr>
        <p:spPr>
          <a:xfrm>
            <a:off x="2544546" y="1772625"/>
            <a:ext cx="7340600" cy="1655762"/>
          </a:xfrm>
        </p:spPr>
        <p:txBody>
          <a:bodyPr>
            <a:normAutofit/>
          </a:bodyPr>
          <a:lstStyle/>
          <a:p>
            <a:r>
              <a:rPr lang="en-US" sz="2800" dirty="0"/>
              <a:t>Safely turning team data into coaching insights (Troy Magennis)</a:t>
            </a:r>
          </a:p>
        </p:txBody>
      </p:sp>
      <p:sp>
        <p:nvSpPr>
          <p:cNvPr id="4" name="TextBox 3"/>
          <p:cNvSpPr txBox="1"/>
          <p:nvPr/>
        </p:nvSpPr>
        <p:spPr>
          <a:xfrm>
            <a:off x="3104636" y="2704296"/>
            <a:ext cx="5982728" cy="954107"/>
          </a:xfrm>
          <a:prstGeom prst="rect">
            <a:avLst/>
          </a:prstGeom>
          <a:noFill/>
        </p:spPr>
        <p:txBody>
          <a:bodyPr wrap="none" rtlCol="0">
            <a:spAutoFit/>
          </a:bodyPr>
          <a:lstStyle/>
          <a:p>
            <a:pPr algn="ctr"/>
            <a:r>
              <a:rPr lang="en-US" sz="2800" b="1" dirty="0"/>
              <a:t>@</a:t>
            </a:r>
            <a:r>
              <a:rPr lang="en-US" sz="2800" b="1" dirty="0" err="1"/>
              <a:t>t_magennis</a:t>
            </a:r>
            <a:r>
              <a:rPr lang="en-US" sz="2800" b="1" dirty="0"/>
              <a:t>    </a:t>
            </a:r>
            <a:br>
              <a:rPr lang="en-US" sz="2800" b="1" dirty="0"/>
            </a:br>
            <a:r>
              <a:rPr lang="en-US" sz="2800" b="1" dirty="0"/>
              <a:t>troy.magennis@FocusedObjective.com</a:t>
            </a:r>
          </a:p>
        </p:txBody>
      </p:sp>
      <p:pic>
        <p:nvPicPr>
          <p:cNvPr id="5" name="Picture 4">
            <a:extLst>
              <a:ext uri="{FF2B5EF4-FFF2-40B4-BE49-F238E27FC236}">
                <a16:creationId xmlns:a16="http://schemas.microsoft.com/office/drawing/2014/main" id="{DB23750B-521D-4645-9A0A-00EC52508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025" y="4130412"/>
            <a:ext cx="9144000" cy="2514601"/>
          </a:xfrm>
          <a:prstGeom prst="rect">
            <a:avLst/>
          </a:prstGeom>
        </p:spPr>
      </p:pic>
    </p:spTree>
    <p:extLst>
      <p:ext uri="{BB962C8B-B14F-4D97-AF65-F5344CB8AC3E}">
        <p14:creationId xmlns:p14="http://schemas.microsoft.com/office/powerpoint/2010/main" val="1540243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5" name="Picture 2" descr="Image result for foreca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 y="0"/>
            <a:ext cx="121926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282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39CA9-1C89-428F-9913-1794C03D71F2}"/>
              </a:ext>
            </a:extLst>
          </p:cNvPr>
          <p:cNvSpPr>
            <a:spLocks noGrp="1"/>
          </p:cNvSpPr>
          <p:nvPr>
            <p:ph type="ftr" sz="quarter" idx="11"/>
          </p:nvPr>
        </p:nvSpPr>
        <p:spPr/>
        <p:txBody>
          <a:bodyPr/>
          <a:lstStyle/>
          <a:p>
            <a:r>
              <a:rPr lang="en-US"/>
              <a:t>@t_magennis</a:t>
            </a:r>
          </a:p>
        </p:txBody>
      </p:sp>
      <p:sp>
        <p:nvSpPr>
          <p:cNvPr id="3" name="Rectangle 2">
            <a:extLst>
              <a:ext uri="{FF2B5EF4-FFF2-40B4-BE49-F238E27FC236}">
                <a16:creationId xmlns:a16="http://schemas.microsoft.com/office/drawing/2014/main" id="{7BBACF73-ADF3-4884-9DF5-AD8868DB5D04}"/>
              </a:ext>
            </a:extLst>
          </p:cNvPr>
          <p:cNvSpPr/>
          <p:nvPr/>
        </p:nvSpPr>
        <p:spPr>
          <a:xfrm>
            <a:off x="658368" y="681451"/>
            <a:ext cx="11058144" cy="2585323"/>
          </a:xfrm>
          <a:prstGeom prst="rect">
            <a:avLst/>
          </a:prstGeom>
        </p:spPr>
        <p:txBody>
          <a:bodyPr wrap="square">
            <a:spAutoFit/>
          </a:bodyPr>
          <a:lstStyle/>
          <a:p>
            <a:pPr algn="ctr"/>
            <a:r>
              <a:rPr lang="en-US" sz="5400" i="1" dirty="0">
                <a:solidFill>
                  <a:srgbClr val="515151"/>
                </a:solidFill>
                <a:latin typeface="freight-text-pro"/>
              </a:rPr>
              <a:t>“Remember that all models are wrong; the practical question is how wrong do they have to be to </a:t>
            </a:r>
            <a:r>
              <a:rPr lang="en-US" sz="5400" b="1" i="1" u="sng" dirty="0">
                <a:solidFill>
                  <a:srgbClr val="515151"/>
                </a:solidFill>
                <a:latin typeface="freight-text-pro"/>
              </a:rPr>
              <a:t>not be useful</a:t>
            </a:r>
            <a:r>
              <a:rPr lang="en-US" sz="5400" i="1" dirty="0">
                <a:solidFill>
                  <a:srgbClr val="515151"/>
                </a:solidFill>
                <a:latin typeface="freight-text-pro"/>
              </a:rPr>
              <a:t>.”</a:t>
            </a:r>
            <a:endParaRPr lang="en-US" sz="5400" dirty="0"/>
          </a:p>
        </p:txBody>
      </p:sp>
      <p:sp>
        <p:nvSpPr>
          <p:cNvPr id="4" name="TextBox 3">
            <a:extLst>
              <a:ext uri="{FF2B5EF4-FFF2-40B4-BE49-F238E27FC236}">
                <a16:creationId xmlns:a16="http://schemas.microsoft.com/office/drawing/2014/main" id="{93FD2BC9-8621-460E-BE3E-3974961C5398}"/>
              </a:ext>
            </a:extLst>
          </p:cNvPr>
          <p:cNvSpPr txBox="1"/>
          <p:nvPr/>
        </p:nvSpPr>
        <p:spPr>
          <a:xfrm>
            <a:off x="7640689" y="5584805"/>
            <a:ext cx="1856879" cy="954107"/>
          </a:xfrm>
          <a:prstGeom prst="rect">
            <a:avLst/>
          </a:prstGeom>
          <a:noFill/>
        </p:spPr>
        <p:txBody>
          <a:bodyPr wrap="square" rtlCol="0">
            <a:spAutoFit/>
          </a:bodyPr>
          <a:lstStyle/>
          <a:p>
            <a:r>
              <a:rPr lang="en-US" sz="2800" dirty="0"/>
              <a:t>Statistician, George Box</a:t>
            </a:r>
          </a:p>
        </p:txBody>
      </p:sp>
      <p:pic>
        <p:nvPicPr>
          <p:cNvPr id="1026" name="Picture 2" descr="GeorgeEPBox.jpg">
            <a:extLst>
              <a:ext uri="{FF2B5EF4-FFF2-40B4-BE49-F238E27FC236}">
                <a16:creationId xmlns:a16="http://schemas.microsoft.com/office/drawing/2014/main" id="{F87CF270-E78D-4B5F-A997-8581F5A27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6732" y="3862387"/>
            <a:ext cx="1905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06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0D705E-2A2A-45B7-88F7-53165796514B}"/>
              </a:ext>
            </a:extLst>
          </p:cNvPr>
          <p:cNvSpPr>
            <a:spLocks noGrp="1"/>
          </p:cNvSpPr>
          <p:nvPr>
            <p:ph type="ftr" sz="quarter" idx="11"/>
          </p:nvPr>
        </p:nvSpPr>
        <p:spPr/>
        <p:txBody>
          <a:bodyPr/>
          <a:lstStyle/>
          <a:p>
            <a:r>
              <a:rPr lang="en-US"/>
              <a:t>@t_magennis</a:t>
            </a:r>
          </a:p>
        </p:txBody>
      </p:sp>
      <p:sp>
        <p:nvSpPr>
          <p:cNvPr id="3" name="TextBox 2">
            <a:extLst>
              <a:ext uri="{FF2B5EF4-FFF2-40B4-BE49-F238E27FC236}">
                <a16:creationId xmlns:a16="http://schemas.microsoft.com/office/drawing/2014/main" id="{396655BD-E976-4124-ADF4-1E33268E0523}"/>
              </a:ext>
            </a:extLst>
          </p:cNvPr>
          <p:cNvSpPr txBox="1"/>
          <p:nvPr/>
        </p:nvSpPr>
        <p:spPr>
          <a:xfrm>
            <a:off x="700777" y="313963"/>
            <a:ext cx="10229403" cy="2308324"/>
          </a:xfrm>
          <a:prstGeom prst="rect">
            <a:avLst/>
          </a:prstGeom>
          <a:noFill/>
        </p:spPr>
        <p:txBody>
          <a:bodyPr wrap="none" rtlCol="0">
            <a:spAutoFit/>
          </a:bodyPr>
          <a:lstStyle/>
          <a:p>
            <a:pPr marL="1143000" indent="-1143000">
              <a:buAutoNum type="alphaUcPeriod"/>
            </a:pPr>
            <a:r>
              <a:rPr lang="en-US" sz="7200" dirty="0"/>
              <a:t>Better than intuition or </a:t>
            </a:r>
            <a:br>
              <a:rPr lang="en-US" sz="7200" dirty="0"/>
            </a:br>
            <a:r>
              <a:rPr lang="en-US" sz="7200" dirty="0"/>
              <a:t>whatever you do now.</a:t>
            </a:r>
          </a:p>
        </p:txBody>
      </p:sp>
      <p:sp>
        <p:nvSpPr>
          <p:cNvPr id="4" name="TextBox 3">
            <a:extLst>
              <a:ext uri="{FF2B5EF4-FFF2-40B4-BE49-F238E27FC236}">
                <a16:creationId xmlns:a16="http://schemas.microsoft.com/office/drawing/2014/main" id="{D3973A12-B9C6-4B4E-8F9C-C77920B64C98}"/>
              </a:ext>
            </a:extLst>
          </p:cNvPr>
          <p:cNvSpPr txBox="1"/>
          <p:nvPr/>
        </p:nvSpPr>
        <p:spPr>
          <a:xfrm>
            <a:off x="1770168" y="3827599"/>
            <a:ext cx="8651664" cy="1323439"/>
          </a:xfrm>
          <a:prstGeom prst="rect">
            <a:avLst/>
          </a:prstGeom>
          <a:noFill/>
        </p:spPr>
        <p:txBody>
          <a:bodyPr wrap="none" rtlCol="0">
            <a:spAutoFit/>
          </a:bodyPr>
          <a:lstStyle/>
          <a:p>
            <a:pPr algn="ctr"/>
            <a:r>
              <a:rPr lang="en-US" sz="4000" dirty="0"/>
              <a:t>Not perfect. Not exact. Not always right. </a:t>
            </a:r>
            <a:br>
              <a:rPr lang="en-US" sz="4000" dirty="0"/>
            </a:br>
            <a:endParaRPr lang="en-US" sz="4000" dirty="0"/>
          </a:p>
        </p:txBody>
      </p:sp>
    </p:spTree>
    <p:extLst>
      <p:ext uri="{BB962C8B-B14F-4D97-AF65-F5344CB8AC3E}">
        <p14:creationId xmlns:p14="http://schemas.microsoft.com/office/powerpoint/2010/main" val="692662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33877D-3A29-4D69-9EF3-BA9D25C9386E}"/>
              </a:ext>
            </a:extLst>
          </p:cNvPr>
          <p:cNvSpPr>
            <a:spLocks noGrp="1"/>
          </p:cNvSpPr>
          <p:nvPr>
            <p:ph type="ftr" sz="quarter" idx="11"/>
          </p:nvPr>
        </p:nvSpPr>
        <p:spPr/>
        <p:txBody>
          <a:bodyPr/>
          <a:lstStyle/>
          <a:p>
            <a:r>
              <a:rPr lang="en-US" sz="1000"/>
              <a:t>@t_magennis</a:t>
            </a:r>
          </a:p>
        </p:txBody>
      </p:sp>
      <p:pic>
        <p:nvPicPr>
          <p:cNvPr id="2050" name="Picture 2" descr="http://ritholtz.com/wp-content/uploads/2016/09/1-71TzKnr7bzXU_l_pU6DCNA.jpeg">
            <a:extLst>
              <a:ext uri="{FF2B5EF4-FFF2-40B4-BE49-F238E27FC236}">
                <a16:creationId xmlns:a16="http://schemas.microsoft.com/office/drawing/2014/main" id="{191C55FC-E63D-4EAE-A47A-358FD49EE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75" y="0"/>
            <a:ext cx="85788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59B9902-6957-44A2-8707-5CDE90DECB10}"/>
              </a:ext>
            </a:extLst>
          </p:cNvPr>
          <p:cNvSpPr/>
          <p:nvPr/>
        </p:nvSpPr>
        <p:spPr>
          <a:xfrm rot="5400000">
            <a:off x="10381985" y="5047985"/>
            <a:ext cx="3343031" cy="276999"/>
          </a:xfrm>
          <a:prstGeom prst="rect">
            <a:avLst/>
          </a:prstGeom>
        </p:spPr>
        <p:txBody>
          <a:bodyPr wrap="none">
            <a:spAutoFit/>
          </a:bodyPr>
          <a:lstStyle/>
          <a:p>
            <a:r>
              <a:rPr lang="en-US" sz="1200" dirty="0"/>
              <a:t>http://ritholtz.com/2016/09/cognitive-bias-codex/</a:t>
            </a:r>
          </a:p>
        </p:txBody>
      </p:sp>
    </p:spTree>
    <p:extLst>
      <p:ext uri="{BB962C8B-B14F-4D97-AF65-F5344CB8AC3E}">
        <p14:creationId xmlns:p14="http://schemas.microsoft.com/office/powerpoint/2010/main" val="2102553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C050D3-BC76-42A5-BBB4-79917FCF322D}"/>
              </a:ext>
            </a:extLst>
          </p:cNvPr>
          <p:cNvSpPr>
            <a:spLocks noGrp="1"/>
          </p:cNvSpPr>
          <p:nvPr>
            <p:ph type="ftr" sz="quarter" idx="11"/>
          </p:nvPr>
        </p:nvSpPr>
        <p:spPr/>
        <p:txBody>
          <a:bodyPr/>
          <a:lstStyle/>
          <a:p>
            <a:r>
              <a:rPr lang="en-US"/>
              <a:t>@t_magennis</a:t>
            </a:r>
          </a:p>
        </p:txBody>
      </p:sp>
      <p:pic>
        <p:nvPicPr>
          <p:cNvPr id="3" name="Picture 2" descr="Screen Clipping">
            <a:extLst>
              <a:ext uri="{FF2B5EF4-FFF2-40B4-BE49-F238E27FC236}">
                <a16:creationId xmlns:a16="http://schemas.microsoft.com/office/drawing/2014/main" id="{E58E6559-B35B-480D-944B-90D01C304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807" y="0"/>
            <a:ext cx="9229458" cy="6858000"/>
          </a:xfrm>
          <a:prstGeom prst="rect">
            <a:avLst/>
          </a:prstGeom>
        </p:spPr>
      </p:pic>
      <p:sp>
        <p:nvSpPr>
          <p:cNvPr id="4" name="Rectangle 3">
            <a:extLst>
              <a:ext uri="{FF2B5EF4-FFF2-40B4-BE49-F238E27FC236}">
                <a16:creationId xmlns:a16="http://schemas.microsoft.com/office/drawing/2014/main" id="{272439D9-CEA1-46B2-BF06-B5C9FDB24782}"/>
              </a:ext>
            </a:extLst>
          </p:cNvPr>
          <p:cNvSpPr/>
          <p:nvPr/>
        </p:nvSpPr>
        <p:spPr>
          <a:xfrm rot="5400000">
            <a:off x="10381985" y="5047985"/>
            <a:ext cx="3343031" cy="276999"/>
          </a:xfrm>
          <a:prstGeom prst="rect">
            <a:avLst/>
          </a:prstGeom>
        </p:spPr>
        <p:txBody>
          <a:bodyPr wrap="none">
            <a:spAutoFit/>
          </a:bodyPr>
          <a:lstStyle/>
          <a:p>
            <a:r>
              <a:rPr lang="en-US" sz="1200" dirty="0"/>
              <a:t>http://ritholtz.com/2016/09/cognitive-bias-codex/</a:t>
            </a:r>
          </a:p>
        </p:txBody>
      </p:sp>
    </p:spTree>
    <p:extLst>
      <p:ext uri="{BB962C8B-B14F-4D97-AF65-F5344CB8AC3E}">
        <p14:creationId xmlns:p14="http://schemas.microsoft.com/office/powerpoint/2010/main" val="3973831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t="8101"/>
          <a:stretch/>
        </p:blipFill>
        <p:spPr>
          <a:xfrm>
            <a:off x="-16043" y="426277"/>
            <a:ext cx="14325601" cy="7135107"/>
          </a:xfrm>
          <a:prstGeom prst="rect">
            <a:avLst/>
          </a:prstGeom>
        </p:spPr>
      </p:pic>
      <p:sp>
        <p:nvSpPr>
          <p:cNvPr id="2" name="TextBox 1"/>
          <p:cNvSpPr txBox="1"/>
          <p:nvPr/>
        </p:nvSpPr>
        <p:spPr>
          <a:xfrm>
            <a:off x="180264" y="5046728"/>
            <a:ext cx="6398055" cy="138499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14350" indent="-514350" algn="l">
              <a:buFont typeface="+mj-lt"/>
              <a:buAutoNum type="arabicPeriod"/>
            </a:pPr>
            <a:r>
              <a:rPr lang="en-US" dirty="0">
                <a:solidFill>
                  <a:schemeClr val="tx1"/>
                </a:solidFill>
              </a:rPr>
              <a:t>Multiple Options – NOT one…</a:t>
            </a:r>
          </a:p>
          <a:p>
            <a:pPr marL="514350" indent="-514350" algn="l">
              <a:buFont typeface="+mj-lt"/>
              <a:buAutoNum type="arabicPeriod"/>
            </a:pPr>
            <a:r>
              <a:rPr lang="en-US" dirty="0">
                <a:solidFill>
                  <a:schemeClr val="tx1"/>
                </a:solidFill>
              </a:rPr>
              <a:t>Duration not ETA until commitment…</a:t>
            </a:r>
          </a:p>
          <a:p>
            <a:pPr marL="514350" indent="-514350" algn="l">
              <a:buFont typeface="+mj-lt"/>
              <a:buAutoNum type="arabicPeriod"/>
            </a:pPr>
            <a:r>
              <a:rPr lang="en-US" dirty="0">
                <a:solidFill>
                  <a:schemeClr val="tx1"/>
                </a:solidFill>
              </a:rPr>
              <a:t>Continuously updated once started…</a:t>
            </a:r>
          </a:p>
        </p:txBody>
      </p:sp>
      <p:sp>
        <p:nvSpPr>
          <p:cNvPr id="5" name="Flowchart: Process 4"/>
          <p:cNvSpPr/>
          <p:nvPr/>
        </p:nvSpPr>
        <p:spPr>
          <a:xfrm>
            <a:off x="373225" y="46734"/>
            <a:ext cx="1838131" cy="3136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Forecasting</a:t>
            </a:r>
          </a:p>
        </p:txBody>
      </p:sp>
      <p:sp>
        <p:nvSpPr>
          <p:cNvPr id="6" name="Flowchart: Process 5"/>
          <p:cNvSpPr/>
          <p:nvPr/>
        </p:nvSpPr>
        <p:spPr>
          <a:xfrm>
            <a:off x="2292609"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How Big</a:t>
            </a:r>
          </a:p>
        </p:txBody>
      </p:sp>
      <p:sp>
        <p:nvSpPr>
          <p:cNvPr id="7" name="Flowchart: Process 6"/>
          <p:cNvSpPr/>
          <p:nvPr/>
        </p:nvSpPr>
        <p:spPr>
          <a:xfrm>
            <a:off x="4211993"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How Long</a:t>
            </a:r>
          </a:p>
        </p:txBody>
      </p:sp>
      <p:sp>
        <p:nvSpPr>
          <p:cNvPr id="8" name="Flowchart: Process 7"/>
          <p:cNvSpPr/>
          <p:nvPr/>
        </p:nvSpPr>
        <p:spPr>
          <a:xfrm>
            <a:off x="6131377"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How Much</a:t>
            </a:r>
          </a:p>
        </p:txBody>
      </p:sp>
      <p:sp>
        <p:nvSpPr>
          <p:cNvPr id="9" name="Flowchart: Process 8"/>
          <p:cNvSpPr/>
          <p:nvPr/>
        </p:nvSpPr>
        <p:spPr>
          <a:xfrm>
            <a:off x="8050761"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Fails</a:t>
            </a:r>
          </a:p>
        </p:txBody>
      </p:sp>
      <p:sp>
        <p:nvSpPr>
          <p:cNvPr id="10" name="Flowchart: Process 9"/>
          <p:cNvSpPr/>
          <p:nvPr/>
        </p:nvSpPr>
        <p:spPr>
          <a:xfrm>
            <a:off x="9970147"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Q and A</a:t>
            </a:r>
          </a:p>
        </p:txBody>
      </p:sp>
    </p:spTree>
    <p:custDataLst>
      <p:tags r:id="rId1"/>
    </p:custDataLst>
    <p:extLst>
      <p:ext uri="{BB962C8B-B14F-4D97-AF65-F5344CB8AC3E}">
        <p14:creationId xmlns:p14="http://schemas.microsoft.com/office/powerpoint/2010/main" val="51034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Contrast Google Maps to Software Estimates</a:t>
            </a:r>
          </a:p>
        </p:txBody>
      </p:sp>
      <p:sp>
        <p:nvSpPr>
          <p:cNvPr id="4" name="Text Placeholder 3"/>
          <p:cNvSpPr>
            <a:spLocks noGrp="1"/>
          </p:cNvSpPr>
          <p:nvPr>
            <p:ph type="body" idx="1"/>
          </p:nvPr>
        </p:nvSpPr>
        <p:spPr/>
        <p:txBody>
          <a:bodyPr/>
          <a:lstStyle/>
          <a:p>
            <a:r>
              <a:rPr lang="en-US" dirty="0"/>
              <a:t>If you currently…</a:t>
            </a:r>
          </a:p>
        </p:txBody>
      </p:sp>
      <p:sp>
        <p:nvSpPr>
          <p:cNvPr id="5" name="Content Placeholder 4"/>
          <p:cNvSpPr>
            <a:spLocks noGrp="1"/>
          </p:cNvSpPr>
          <p:nvPr>
            <p:ph sz="half" idx="2"/>
          </p:nvPr>
        </p:nvSpPr>
        <p:spPr/>
        <p:txBody>
          <a:bodyPr>
            <a:normAutofit/>
          </a:bodyPr>
          <a:lstStyle/>
          <a:p>
            <a:r>
              <a:rPr lang="en-US" u="sng" dirty="0"/>
              <a:t>Give one</a:t>
            </a:r>
            <a:r>
              <a:rPr lang="en-US" dirty="0"/>
              <a:t> forecast even though multiple approaches considered</a:t>
            </a:r>
          </a:p>
          <a:p>
            <a:r>
              <a:rPr lang="en-US" u="sng" dirty="0"/>
              <a:t>Give a calendar date</a:t>
            </a:r>
            <a:r>
              <a:rPr lang="en-US" dirty="0"/>
              <a:t> for undefined “complete” &amp; “start”</a:t>
            </a:r>
          </a:p>
          <a:p>
            <a:r>
              <a:rPr lang="en-US" dirty="0"/>
              <a:t>If the original date is in doubt we find out </a:t>
            </a:r>
            <a:r>
              <a:rPr lang="en-US" u="sng" dirty="0"/>
              <a:t>near the end</a:t>
            </a:r>
          </a:p>
          <a:p>
            <a:r>
              <a:rPr lang="en-US" dirty="0"/>
              <a:t>Appear on-time </a:t>
            </a:r>
            <a:r>
              <a:rPr lang="en-US" u="sng" dirty="0"/>
              <a:t>until we are not</a:t>
            </a:r>
            <a:r>
              <a:rPr lang="en-US" dirty="0"/>
              <a:t>. Measure progress from start.</a:t>
            </a:r>
          </a:p>
        </p:txBody>
      </p:sp>
      <p:sp>
        <p:nvSpPr>
          <p:cNvPr id="6" name="Text Placeholder 5"/>
          <p:cNvSpPr>
            <a:spLocks noGrp="1"/>
          </p:cNvSpPr>
          <p:nvPr>
            <p:ph type="body" sz="quarter" idx="3"/>
          </p:nvPr>
        </p:nvSpPr>
        <p:spPr/>
        <p:txBody>
          <a:bodyPr/>
          <a:lstStyle/>
          <a:p>
            <a:r>
              <a:rPr lang="en-US" dirty="0"/>
              <a:t>Consider doing…</a:t>
            </a:r>
          </a:p>
        </p:txBody>
      </p:sp>
      <p:sp>
        <p:nvSpPr>
          <p:cNvPr id="7" name="Content Placeholder 6"/>
          <p:cNvSpPr>
            <a:spLocks noGrp="1"/>
          </p:cNvSpPr>
          <p:nvPr>
            <p:ph sz="quarter" idx="4"/>
          </p:nvPr>
        </p:nvSpPr>
        <p:spPr/>
        <p:txBody>
          <a:bodyPr/>
          <a:lstStyle/>
          <a:p>
            <a:r>
              <a:rPr lang="en-US" u="sng" dirty="0"/>
              <a:t>Give multiple</a:t>
            </a:r>
            <a:r>
              <a:rPr lang="en-US" dirty="0"/>
              <a:t> options of investment and implementation</a:t>
            </a:r>
          </a:p>
          <a:p>
            <a:r>
              <a:rPr lang="en-US" u="sng" dirty="0"/>
              <a:t>Give a duration</a:t>
            </a:r>
            <a:r>
              <a:rPr lang="en-US" dirty="0"/>
              <a:t> and define what started &amp; complete means</a:t>
            </a:r>
          </a:p>
          <a:p>
            <a:r>
              <a:rPr lang="en-US" dirty="0"/>
              <a:t>If the original date is in doubt, </a:t>
            </a:r>
            <a:r>
              <a:rPr lang="en-US" u="sng" dirty="0"/>
              <a:t>know earlier</a:t>
            </a:r>
            <a:r>
              <a:rPr lang="en-US" dirty="0"/>
              <a:t> and react faster</a:t>
            </a:r>
          </a:p>
          <a:p>
            <a:r>
              <a:rPr lang="en-US" dirty="0"/>
              <a:t>Report </a:t>
            </a:r>
            <a:r>
              <a:rPr lang="en-US" u="sng" dirty="0"/>
              <a:t>remaining time</a:t>
            </a:r>
            <a:r>
              <a:rPr lang="en-US" dirty="0"/>
              <a:t> to deliver not time since started</a:t>
            </a:r>
          </a:p>
        </p:txBody>
      </p:sp>
      <p:sp>
        <p:nvSpPr>
          <p:cNvPr id="2" name="Footer Placeholder 1"/>
          <p:cNvSpPr>
            <a:spLocks noGrp="1"/>
          </p:cNvSpPr>
          <p:nvPr>
            <p:ph type="ftr" sz="quarter" idx="11"/>
          </p:nvPr>
        </p:nvSpPr>
        <p:spPr/>
        <p:txBody>
          <a:bodyPr/>
          <a:lstStyle/>
          <a:p>
            <a:r>
              <a:rPr lang="en-US"/>
              <a:t>@t_magennis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121" y="1578252"/>
            <a:ext cx="843479" cy="84347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714232" y="1578251"/>
            <a:ext cx="843479" cy="843479"/>
          </a:xfrm>
          <a:prstGeom prst="rect">
            <a:avLst/>
          </a:prstGeom>
        </p:spPr>
      </p:pic>
      <p:sp>
        <p:nvSpPr>
          <p:cNvPr id="11" name="Flowchart: Process 10">
            <a:extLst>
              <a:ext uri="{FF2B5EF4-FFF2-40B4-BE49-F238E27FC236}">
                <a16:creationId xmlns:a16="http://schemas.microsoft.com/office/drawing/2014/main" id="{8760C8FB-593F-4958-BE03-F1B3F0049DDC}"/>
              </a:ext>
            </a:extLst>
          </p:cNvPr>
          <p:cNvSpPr/>
          <p:nvPr/>
        </p:nvSpPr>
        <p:spPr>
          <a:xfrm>
            <a:off x="373225" y="46734"/>
            <a:ext cx="1838131" cy="3136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Forecasting</a:t>
            </a:r>
          </a:p>
        </p:txBody>
      </p:sp>
      <p:sp>
        <p:nvSpPr>
          <p:cNvPr id="12" name="Flowchart: Process 11">
            <a:extLst>
              <a:ext uri="{FF2B5EF4-FFF2-40B4-BE49-F238E27FC236}">
                <a16:creationId xmlns:a16="http://schemas.microsoft.com/office/drawing/2014/main" id="{115A7BA2-BCD2-450D-AA83-9F436EED6923}"/>
              </a:ext>
            </a:extLst>
          </p:cNvPr>
          <p:cNvSpPr/>
          <p:nvPr/>
        </p:nvSpPr>
        <p:spPr>
          <a:xfrm>
            <a:off x="2292609"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How Big</a:t>
            </a:r>
          </a:p>
        </p:txBody>
      </p:sp>
      <p:sp>
        <p:nvSpPr>
          <p:cNvPr id="13" name="Flowchart: Process 12">
            <a:extLst>
              <a:ext uri="{FF2B5EF4-FFF2-40B4-BE49-F238E27FC236}">
                <a16:creationId xmlns:a16="http://schemas.microsoft.com/office/drawing/2014/main" id="{B7371F7D-405B-42F8-9A43-4434FDE3A320}"/>
              </a:ext>
            </a:extLst>
          </p:cNvPr>
          <p:cNvSpPr/>
          <p:nvPr/>
        </p:nvSpPr>
        <p:spPr>
          <a:xfrm>
            <a:off x="4211993"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How Long</a:t>
            </a:r>
          </a:p>
        </p:txBody>
      </p:sp>
      <p:sp>
        <p:nvSpPr>
          <p:cNvPr id="14" name="Flowchart: Process 13">
            <a:extLst>
              <a:ext uri="{FF2B5EF4-FFF2-40B4-BE49-F238E27FC236}">
                <a16:creationId xmlns:a16="http://schemas.microsoft.com/office/drawing/2014/main" id="{013BBE8A-8835-428E-91DE-CDF942D16472}"/>
              </a:ext>
            </a:extLst>
          </p:cNvPr>
          <p:cNvSpPr/>
          <p:nvPr/>
        </p:nvSpPr>
        <p:spPr>
          <a:xfrm>
            <a:off x="6131377"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How Much</a:t>
            </a:r>
          </a:p>
        </p:txBody>
      </p:sp>
      <p:sp>
        <p:nvSpPr>
          <p:cNvPr id="15" name="Flowchart: Process 14">
            <a:extLst>
              <a:ext uri="{FF2B5EF4-FFF2-40B4-BE49-F238E27FC236}">
                <a16:creationId xmlns:a16="http://schemas.microsoft.com/office/drawing/2014/main" id="{96DA431D-F6A7-45DC-9014-F1E053D3CB70}"/>
              </a:ext>
            </a:extLst>
          </p:cNvPr>
          <p:cNvSpPr/>
          <p:nvPr/>
        </p:nvSpPr>
        <p:spPr>
          <a:xfrm>
            <a:off x="8050761"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Fails</a:t>
            </a:r>
          </a:p>
        </p:txBody>
      </p:sp>
      <p:sp>
        <p:nvSpPr>
          <p:cNvPr id="16" name="Flowchart: Process 15">
            <a:extLst>
              <a:ext uri="{FF2B5EF4-FFF2-40B4-BE49-F238E27FC236}">
                <a16:creationId xmlns:a16="http://schemas.microsoft.com/office/drawing/2014/main" id="{B501E484-DEF9-4287-B22E-20D088F19359}"/>
              </a:ext>
            </a:extLst>
          </p:cNvPr>
          <p:cNvSpPr/>
          <p:nvPr/>
        </p:nvSpPr>
        <p:spPr>
          <a:xfrm>
            <a:off x="9970147"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Q and A</a:t>
            </a:r>
          </a:p>
        </p:txBody>
      </p:sp>
    </p:spTree>
    <p:custDataLst>
      <p:tags r:id="rId1"/>
    </p:custDataLst>
    <p:extLst>
      <p:ext uri="{BB962C8B-B14F-4D97-AF65-F5344CB8AC3E}">
        <p14:creationId xmlns:p14="http://schemas.microsoft.com/office/powerpoint/2010/main" val="25733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500"/>
                                        <p:tgtEl>
                                          <p:spTgt spid="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Root of All Fails: High System Utilization</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a:t>@t_magennis</a:t>
            </a:r>
          </a:p>
        </p:txBody>
      </p:sp>
      <p:sp>
        <p:nvSpPr>
          <p:cNvPr id="5" name="Flowchart: Process 4"/>
          <p:cNvSpPr/>
          <p:nvPr/>
        </p:nvSpPr>
        <p:spPr>
          <a:xfrm>
            <a:off x="373225"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Forecasting</a:t>
            </a:r>
          </a:p>
        </p:txBody>
      </p:sp>
      <p:sp>
        <p:nvSpPr>
          <p:cNvPr id="6" name="Flowchart: Process 5"/>
          <p:cNvSpPr/>
          <p:nvPr/>
        </p:nvSpPr>
        <p:spPr>
          <a:xfrm>
            <a:off x="2292609"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How Big</a:t>
            </a:r>
          </a:p>
        </p:txBody>
      </p:sp>
      <p:sp>
        <p:nvSpPr>
          <p:cNvPr id="7" name="Flowchart: Process 6"/>
          <p:cNvSpPr/>
          <p:nvPr/>
        </p:nvSpPr>
        <p:spPr>
          <a:xfrm>
            <a:off x="4211993"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How Long</a:t>
            </a:r>
          </a:p>
        </p:txBody>
      </p:sp>
      <p:sp>
        <p:nvSpPr>
          <p:cNvPr id="8" name="Flowchart: Process 7"/>
          <p:cNvSpPr/>
          <p:nvPr/>
        </p:nvSpPr>
        <p:spPr>
          <a:xfrm>
            <a:off x="6131377"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How Much</a:t>
            </a:r>
          </a:p>
        </p:txBody>
      </p:sp>
      <p:sp>
        <p:nvSpPr>
          <p:cNvPr id="9" name="Flowchart: Process 8"/>
          <p:cNvSpPr/>
          <p:nvPr/>
        </p:nvSpPr>
        <p:spPr>
          <a:xfrm>
            <a:off x="8050761" y="46734"/>
            <a:ext cx="1838131" cy="3136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Fails</a:t>
            </a:r>
          </a:p>
        </p:txBody>
      </p:sp>
      <p:sp>
        <p:nvSpPr>
          <p:cNvPr id="10" name="Flowchart: Process 9"/>
          <p:cNvSpPr/>
          <p:nvPr/>
        </p:nvSpPr>
        <p:spPr>
          <a:xfrm>
            <a:off x="9970147" y="46734"/>
            <a:ext cx="1838131" cy="3136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Q and A</a:t>
            </a:r>
          </a:p>
        </p:txBody>
      </p:sp>
      <p:pic>
        <p:nvPicPr>
          <p:cNvPr id="11" name="Picture 10"/>
          <p:cNvPicPr>
            <a:picLocks noChangeAspect="1"/>
          </p:cNvPicPr>
          <p:nvPr/>
        </p:nvPicPr>
        <p:blipFill>
          <a:blip r:embed="rId2"/>
          <a:stretch>
            <a:fillRect/>
          </a:stretch>
        </p:blipFill>
        <p:spPr>
          <a:xfrm>
            <a:off x="6511036" y="1690688"/>
            <a:ext cx="5499989" cy="3493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2" descr="http://www.heapsoffun.com/pictures/20120227/funny_way_to_beat_traffic_jam_m1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66" y="1690688"/>
            <a:ext cx="5853811" cy="3529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3" name="TextBox 12"/>
          <p:cNvSpPr txBox="1"/>
          <p:nvPr/>
        </p:nvSpPr>
        <p:spPr>
          <a:xfrm>
            <a:off x="1442123" y="5574885"/>
            <a:ext cx="8762999" cy="523220"/>
          </a:xfrm>
          <a:prstGeom prst="rect">
            <a:avLst/>
          </a:prstGeom>
          <a:noFill/>
        </p:spPr>
        <p:txBody>
          <a:bodyPr wrap="square" rtlCol="0">
            <a:spAutoFit/>
          </a:bodyPr>
          <a:lstStyle/>
          <a:p>
            <a:pPr algn="ctr"/>
            <a:r>
              <a:rPr lang="en-US" sz="2800" b="1" dirty="0"/>
              <a:t>Can’t forecast high utilization systems using item size…</a:t>
            </a:r>
          </a:p>
        </p:txBody>
      </p:sp>
    </p:spTree>
    <p:extLst>
      <p:ext uri="{BB962C8B-B14F-4D97-AF65-F5344CB8AC3E}">
        <p14:creationId xmlns:p14="http://schemas.microsoft.com/office/powerpoint/2010/main" val="174952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76143" y="85724"/>
            <a:ext cx="5972582" cy="65776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1877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8552"/>
          <a:stretch/>
        </p:blipFill>
        <p:spPr>
          <a:xfrm>
            <a:off x="361507" y="-3125972"/>
            <a:ext cx="10164726" cy="11930499"/>
          </a:xfrm>
          <a:prstGeom prst="rect">
            <a:avLst/>
          </a:prstGeom>
        </p:spPr>
      </p:pic>
    </p:spTree>
    <p:extLst>
      <p:ext uri="{BB962C8B-B14F-4D97-AF65-F5344CB8AC3E}">
        <p14:creationId xmlns:p14="http://schemas.microsoft.com/office/powerpoint/2010/main" val="2922079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0"/>
            <a:ext cx="14065045" cy="7911588"/>
          </a:xfrm>
          <a:prstGeom prst="rect">
            <a:avLst/>
          </a:prstGeom>
        </p:spPr>
      </p:pic>
      <p:sp>
        <p:nvSpPr>
          <p:cNvPr id="5" name="TextBox 4"/>
          <p:cNvSpPr txBox="1"/>
          <p:nvPr/>
        </p:nvSpPr>
        <p:spPr>
          <a:xfrm>
            <a:off x="538056" y="124756"/>
            <a:ext cx="5694217" cy="2554545"/>
          </a:xfrm>
          <a:prstGeom prst="rect">
            <a:avLst/>
          </a:prstGeom>
          <a:noFill/>
        </p:spPr>
        <p:txBody>
          <a:bodyPr wrap="square" rtlCol="0">
            <a:spAutoFit/>
          </a:bodyPr>
          <a:lstStyle/>
          <a:p>
            <a:r>
              <a:rPr lang="en-US" sz="8000" b="1" dirty="0">
                <a:solidFill>
                  <a:schemeClr val="bg1"/>
                </a:solidFill>
              </a:rPr>
              <a:t>Data  is </a:t>
            </a:r>
            <a:br>
              <a:rPr lang="en-US" sz="8000" b="1" dirty="0">
                <a:solidFill>
                  <a:schemeClr val="bg1"/>
                </a:solidFill>
              </a:rPr>
            </a:br>
            <a:r>
              <a:rPr lang="en-US" sz="8000" b="1" dirty="0">
                <a:solidFill>
                  <a:schemeClr val="bg1"/>
                </a:solidFill>
              </a:rPr>
              <a:t>E  V  I  L</a:t>
            </a:r>
          </a:p>
        </p:txBody>
      </p:sp>
    </p:spTree>
    <p:extLst>
      <p:ext uri="{BB962C8B-B14F-4D97-AF65-F5344CB8AC3E}">
        <p14:creationId xmlns:p14="http://schemas.microsoft.com/office/powerpoint/2010/main" val="1379618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5400000">
            <a:off x="8423693" y="2706530"/>
            <a:ext cx="6459397" cy="1077218"/>
          </a:xfrm>
          <a:prstGeom prst="rect">
            <a:avLst/>
          </a:prstGeom>
          <a:noFill/>
        </p:spPr>
        <p:txBody>
          <a:bodyPr wrap="none" rtlCol="0">
            <a:spAutoFit/>
          </a:bodyPr>
          <a:lstStyle/>
          <a:p>
            <a:r>
              <a:rPr lang="en-US" sz="3200" b="1" dirty="0"/>
              <a:t>Team Dashboard v3.xlsx spreadsheet</a:t>
            </a:r>
            <a:br>
              <a:rPr lang="en-US" sz="3200" b="1" dirty="0"/>
            </a:br>
            <a:r>
              <a:rPr lang="en-US" sz="3200" b="1" dirty="0" err="1"/>
              <a:t>Bit.Ly</a:t>
            </a:r>
            <a:r>
              <a:rPr lang="en-US" sz="3200" b="1" dirty="0"/>
              <a:t>/</a:t>
            </a:r>
            <a:r>
              <a:rPr lang="en-US" sz="3200" b="1" dirty="0" err="1"/>
              <a:t>SimResources</a:t>
            </a:r>
            <a:endParaRPr lang="en-US" sz="3200" b="1" dirty="0"/>
          </a:p>
        </p:txBody>
      </p:sp>
      <p:pic>
        <p:nvPicPr>
          <p:cNvPr id="5" name="Picture 4">
            <a:extLst>
              <a:ext uri="{FF2B5EF4-FFF2-40B4-BE49-F238E27FC236}">
                <a16:creationId xmlns:a16="http://schemas.microsoft.com/office/drawing/2014/main" id="{DD414B32-B699-4BF0-B4B4-32580703F8FB}"/>
              </a:ext>
            </a:extLst>
          </p:cNvPr>
          <p:cNvPicPr>
            <a:picLocks noChangeAspect="1"/>
          </p:cNvPicPr>
          <p:nvPr/>
        </p:nvPicPr>
        <p:blipFill>
          <a:blip r:embed="rId3"/>
          <a:stretch>
            <a:fillRect/>
          </a:stretch>
        </p:blipFill>
        <p:spPr>
          <a:xfrm>
            <a:off x="0" y="15440"/>
            <a:ext cx="11662127" cy="6858000"/>
          </a:xfrm>
          <a:prstGeom prst="rect">
            <a:avLst/>
          </a:prstGeom>
        </p:spPr>
      </p:pic>
    </p:spTree>
    <p:extLst>
      <p:ext uri="{BB962C8B-B14F-4D97-AF65-F5344CB8AC3E}">
        <p14:creationId xmlns:p14="http://schemas.microsoft.com/office/powerpoint/2010/main" val="3498932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invalidUrl="https://github.com/FocusedObjective/FocusedObjective.Resources/raw/master/Canvas and Forms/Team Dashboard Spreadsheet Cheat Sheet.pdf"/>
            <a:extLst/>
          </p:cNvPr>
          <p:cNvPicPr>
            <a:picLocks noChangeAspect="1"/>
          </p:cNvPicPr>
          <p:nvPr/>
        </p:nvPicPr>
        <p:blipFill rotWithShape="1">
          <a:blip r:embed="rId3"/>
          <a:srcRect t="46992" r="54260" b="3506"/>
          <a:stretch/>
        </p:blipFill>
        <p:spPr>
          <a:xfrm>
            <a:off x="2232025" y="95251"/>
            <a:ext cx="7182476" cy="647700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rot="5400000">
            <a:off x="8423693" y="2706530"/>
            <a:ext cx="6459397" cy="1077218"/>
          </a:xfrm>
          <a:prstGeom prst="rect">
            <a:avLst/>
          </a:prstGeom>
          <a:noFill/>
        </p:spPr>
        <p:txBody>
          <a:bodyPr wrap="none" rtlCol="0">
            <a:spAutoFit/>
          </a:bodyPr>
          <a:lstStyle/>
          <a:p>
            <a:r>
              <a:rPr lang="en-US" sz="3200" b="1" dirty="0"/>
              <a:t>Team Dashboard v3.xlsx spreadsheet</a:t>
            </a:r>
            <a:br>
              <a:rPr lang="en-US" sz="3200" b="1" dirty="0"/>
            </a:br>
            <a:r>
              <a:rPr lang="en-US" sz="3200" b="1" dirty="0" err="1"/>
              <a:t>Bit.Ly</a:t>
            </a:r>
            <a:r>
              <a:rPr lang="en-US" sz="3200" b="1" dirty="0"/>
              <a:t>/</a:t>
            </a:r>
            <a:r>
              <a:rPr lang="en-US" sz="3200" b="1" dirty="0" err="1"/>
              <a:t>SimResources</a:t>
            </a:r>
            <a:endParaRPr lang="en-US" sz="3200" b="1" dirty="0"/>
          </a:p>
        </p:txBody>
      </p:sp>
      <p:sp>
        <p:nvSpPr>
          <p:cNvPr id="4" name="TextBox 3"/>
          <p:cNvSpPr txBox="1"/>
          <p:nvPr/>
        </p:nvSpPr>
        <p:spPr>
          <a:xfrm>
            <a:off x="262177" y="4569093"/>
            <a:ext cx="1948742" cy="1077218"/>
          </a:xfrm>
          <a:prstGeom prst="rect">
            <a:avLst/>
          </a:prstGeom>
          <a:noFill/>
        </p:spPr>
        <p:txBody>
          <a:bodyPr wrap="square" rtlCol="0">
            <a:spAutoFit/>
          </a:bodyPr>
          <a:lstStyle/>
          <a:p>
            <a:r>
              <a:rPr lang="en-US" sz="3200" dirty="0"/>
              <a:t>Balancing Metric</a:t>
            </a:r>
          </a:p>
        </p:txBody>
      </p:sp>
      <p:sp>
        <p:nvSpPr>
          <p:cNvPr id="5" name="Arrow: Up 4"/>
          <p:cNvSpPr/>
          <p:nvPr/>
        </p:nvSpPr>
        <p:spPr>
          <a:xfrm rot="5400000">
            <a:off x="1286912" y="5525464"/>
            <a:ext cx="461394" cy="715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464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1825" y="238125"/>
            <a:ext cx="5055220" cy="609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62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8D2039-7460-4280-8897-DDCC931BA83A}"/>
              </a:ext>
            </a:extLst>
          </p:cNvPr>
          <p:cNvPicPr>
            <a:picLocks noChangeAspect="1"/>
          </p:cNvPicPr>
          <p:nvPr/>
        </p:nvPicPr>
        <p:blipFill>
          <a:blip r:embed="rId2"/>
          <a:stretch>
            <a:fillRect/>
          </a:stretch>
        </p:blipFill>
        <p:spPr>
          <a:xfrm>
            <a:off x="-1" y="0"/>
            <a:ext cx="13226791" cy="6858000"/>
          </a:xfrm>
          <a:prstGeom prst="rect">
            <a:avLst/>
          </a:prstGeom>
        </p:spPr>
      </p:pic>
      <p:sp>
        <p:nvSpPr>
          <p:cNvPr id="3" name="Rectangle 2">
            <a:extLst>
              <a:ext uri="{FF2B5EF4-FFF2-40B4-BE49-F238E27FC236}">
                <a16:creationId xmlns:a16="http://schemas.microsoft.com/office/drawing/2014/main" id="{3E63C73F-631B-4C64-B963-73F728CD3730}"/>
              </a:ext>
            </a:extLst>
          </p:cNvPr>
          <p:cNvSpPr/>
          <p:nvPr/>
        </p:nvSpPr>
        <p:spPr>
          <a:xfrm>
            <a:off x="2671762" y="240952"/>
            <a:ext cx="4929188" cy="954107"/>
          </a:xfrm>
          <a:prstGeom prst="rect">
            <a:avLst/>
          </a:prstGeom>
        </p:spPr>
        <p:txBody>
          <a:bodyPr wrap="square">
            <a:spAutoFit/>
          </a:bodyPr>
          <a:lstStyle/>
          <a:p>
            <a:r>
              <a:rPr lang="en-US" sz="2800" dirty="0">
                <a:solidFill>
                  <a:schemeClr val="bg1">
                    <a:lumMod val="95000"/>
                  </a:schemeClr>
                </a:solidFill>
              </a:rPr>
              <a:t>http://Bit.ly/SimResources Spreadsheets/Jump-plot.xlsm</a:t>
            </a:r>
          </a:p>
        </p:txBody>
      </p:sp>
      <p:sp>
        <p:nvSpPr>
          <p:cNvPr id="4" name="Arrow: Right 3">
            <a:extLst>
              <a:ext uri="{FF2B5EF4-FFF2-40B4-BE49-F238E27FC236}">
                <a16:creationId xmlns:a16="http://schemas.microsoft.com/office/drawing/2014/main" id="{F1C6A628-6CE9-4F07-80DF-ADDC1BA77D9F}"/>
              </a:ext>
            </a:extLst>
          </p:cNvPr>
          <p:cNvSpPr/>
          <p:nvPr/>
        </p:nvSpPr>
        <p:spPr>
          <a:xfrm rot="12936816">
            <a:off x="7991474" y="4657724"/>
            <a:ext cx="276225" cy="257176"/>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30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8248" y="323849"/>
            <a:ext cx="10454102" cy="5839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41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086330" y="1010652"/>
            <a:ext cx="5164445" cy="5847347"/>
          </a:xfrm>
          <a:prstGeom prst="rect">
            <a:avLst/>
          </a:prstGeom>
        </p:spPr>
      </p:pic>
      <p:sp>
        <p:nvSpPr>
          <p:cNvPr id="3" name="TextBox 2"/>
          <p:cNvSpPr txBox="1"/>
          <p:nvPr/>
        </p:nvSpPr>
        <p:spPr>
          <a:xfrm>
            <a:off x="292687" y="4133762"/>
            <a:ext cx="8307609" cy="2492990"/>
          </a:xfrm>
          <a:prstGeom prst="rect">
            <a:avLst/>
          </a:prstGeom>
          <a:noFill/>
        </p:spPr>
        <p:txBody>
          <a:bodyPr wrap="square" rtlCol="0">
            <a:spAutoFit/>
          </a:bodyPr>
          <a:lstStyle/>
          <a:p>
            <a:r>
              <a:rPr lang="en-US" sz="4000" dirty="0"/>
              <a:t>“If anyone adjusts a stable process, the output that follows will be worse than if (s)he had left the process alone” </a:t>
            </a:r>
            <a:br>
              <a:rPr lang="en-US" dirty="0"/>
            </a:br>
            <a:r>
              <a:rPr lang="en-US" dirty="0"/>
              <a:t>Attributed to William J </a:t>
            </a:r>
            <a:r>
              <a:rPr lang="en-US" dirty="0" err="1"/>
              <a:t>Latzko</a:t>
            </a:r>
            <a:r>
              <a:rPr lang="en-US" dirty="0"/>
              <a:t>.</a:t>
            </a:r>
            <a:br>
              <a:rPr lang="en-US" dirty="0"/>
            </a:br>
            <a:r>
              <a:rPr lang="en-US" dirty="0"/>
              <a:t>Source: Out of the Crisis. Deming.</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72" r="5155"/>
          <a:stretch/>
        </p:blipFill>
        <p:spPr>
          <a:xfrm>
            <a:off x="164592" y="555594"/>
            <a:ext cx="8973728" cy="3358038"/>
          </a:xfrm>
          <a:prstGeom prst="rect">
            <a:avLst/>
          </a:prstGeom>
        </p:spPr>
      </p:pic>
      <p:sp>
        <p:nvSpPr>
          <p:cNvPr id="7" name="TextBox 6"/>
          <p:cNvSpPr txBox="1"/>
          <p:nvPr/>
        </p:nvSpPr>
        <p:spPr>
          <a:xfrm>
            <a:off x="336884" y="45997"/>
            <a:ext cx="11140999" cy="830997"/>
          </a:xfrm>
          <a:prstGeom prst="rect">
            <a:avLst/>
          </a:prstGeom>
          <a:noFill/>
        </p:spPr>
        <p:txBody>
          <a:bodyPr wrap="none" rtlCol="0">
            <a:spAutoFit/>
          </a:bodyPr>
          <a:lstStyle/>
          <a:p>
            <a:r>
              <a:rPr lang="en-US" sz="4800" b="1" dirty="0"/>
              <a:t>Q. Is the process stable? First, do no harm. </a:t>
            </a:r>
          </a:p>
        </p:txBody>
      </p:sp>
    </p:spTree>
    <p:extLst>
      <p:ext uri="{BB962C8B-B14F-4D97-AF65-F5344CB8AC3E}">
        <p14:creationId xmlns:p14="http://schemas.microsoft.com/office/powerpoint/2010/main" val="3851036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t="48472" r="46172" b="8194"/>
          <a:stretch/>
        </p:blipFill>
        <p:spPr>
          <a:xfrm>
            <a:off x="140098" y="284976"/>
            <a:ext cx="11612676" cy="525857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Callout: Bent Line 2"/>
          <p:cNvSpPr/>
          <p:nvPr/>
        </p:nvSpPr>
        <p:spPr>
          <a:xfrm>
            <a:off x="7705725" y="1073608"/>
            <a:ext cx="2314575" cy="409575"/>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Average for lane</a:t>
            </a:r>
          </a:p>
        </p:txBody>
      </p:sp>
      <p:sp>
        <p:nvSpPr>
          <p:cNvPr id="4" name="Callout: Bent Line 3"/>
          <p:cNvSpPr/>
          <p:nvPr/>
        </p:nvSpPr>
        <p:spPr>
          <a:xfrm>
            <a:off x="8283575" y="2390774"/>
            <a:ext cx="2727325" cy="409575"/>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Time for this card</a:t>
            </a:r>
          </a:p>
        </p:txBody>
      </p:sp>
      <p:sp>
        <p:nvSpPr>
          <p:cNvPr id="5" name="Callout: Bent Line 4"/>
          <p:cNvSpPr/>
          <p:nvPr/>
        </p:nvSpPr>
        <p:spPr>
          <a:xfrm>
            <a:off x="2078355" y="5365023"/>
            <a:ext cx="2011680" cy="357052"/>
          </a:xfrm>
          <a:prstGeom prst="borderCallout2">
            <a:avLst>
              <a:gd name="adj1" fmla="val 35823"/>
              <a:gd name="adj2" fmla="val 105087"/>
              <a:gd name="adj3" fmla="val -10518"/>
              <a:gd name="adj4" fmla="val 106277"/>
              <a:gd name="adj5" fmla="val -99695"/>
              <a:gd name="adj6" fmla="val 103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 at me” dot</a:t>
            </a:r>
          </a:p>
        </p:txBody>
      </p:sp>
      <p:sp>
        <p:nvSpPr>
          <p:cNvPr id="2" name="TextBox 1"/>
          <p:cNvSpPr txBox="1"/>
          <p:nvPr/>
        </p:nvSpPr>
        <p:spPr>
          <a:xfrm>
            <a:off x="7705724" y="324954"/>
            <a:ext cx="4047049" cy="646331"/>
          </a:xfrm>
          <a:prstGeom prst="rect">
            <a:avLst/>
          </a:prstGeom>
          <a:noFill/>
        </p:spPr>
        <p:txBody>
          <a:bodyPr wrap="square" rtlCol="0">
            <a:spAutoFit/>
          </a:bodyPr>
          <a:lstStyle/>
          <a:p>
            <a:r>
              <a:rPr lang="en-US" dirty="0"/>
              <a:t>Why add the average bar?</a:t>
            </a:r>
            <a:br>
              <a:rPr lang="en-US" dirty="0"/>
            </a:br>
            <a:r>
              <a:rPr lang="en-US" dirty="0"/>
              <a:t>So you have a “Compared To” reference</a:t>
            </a:r>
          </a:p>
        </p:txBody>
      </p:sp>
      <p:sp>
        <p:nvSpPr>
          <p:cNvPr id="8" name="TextBox 7"/>
          <p:cNvSpPr txBox="1"/>
          <p:nvPr/>
        </p:nvSpPr>
        <p:spPr>
          <a:xfrm>
            <a:off x="2078355" y="5805834"/>
            <a:ext cx="4156075" cy="646331"/>
          </a:xfrm>
          <a:prstGeom prst="rect">
            <a:avLst/>
          </a:prstGeom>
          <a:noFill/>
        </p:spPr>
        <p:txBody>
          <a:bodyPr wrap="square" rtlCol="0">
            <a:spAutoFit/>
          </a:bodyPr>
          <a:lstStyle/>
          <a:p>
            <a:r>
              <a:rPr lang="en-US" dirty="0"/>
              <a:t>Why add the look at me dot?</a:t>
            </a:r>
            <a:br>
              <a:rPr lang="en-US" dirty="0"/>
            </a:br>
            <a:r>
              <a:rPr lang="en-US" dirty="0"/>
              <a:t>Quickly draw your eye to know anomalies</a:t>
            </a:r>
          </a:p>
        </p:txBody>
      </p:sp>
    </p:spTree>
    <p:extLst>
      <p:ext uri="{BB962C8B-B14F-4D97-AF65-F5344CB8AC3E}">
        <p14:creationId xmlns:p14="http://schemas.microsoft.com/office/powerpoint/2010/main" val="1805672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F4E6B1-91BA-4FE9-85A7-32EF32D0BB07}"/>
              </a:ext>
            </a:extLst>
          </p:cNvPr>
          <p:cNvPicPr>
            <a:picLocks noChangeAspect="1"/>
          </p:cNvPicPr>
          <p:nvPr/>
        </p:nvPicPr>
        <p:blipFill>
          <a:blip r:embed="rId2"/>
          <a:stretch>
            <a:fillRect/>
          </a:stretch>
        </p:blipFill>
        <p:spPr>
          <a:xfrm>
            <a:off x="0" y="-1"/>
            <a:ext cx="12192000" cy="6773333"/>
          </a:xfrm>
          <a:prstGeom prst="rect">
            <a:avLst/>
          </a:prstGeom>
        </p:spPr>
      </p:pic>
    </p:spTree>
    <p:extLst>
      <p:ext uri="{BB962C8B-B14F-4D97-AF65-F5344CB8AC3E}">
        <p14:creationId xmlns:p14="http://schemas.microsoft.com/office/powerpoint/2010/main" val="1612294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D8D591-ACCB-4FC4-8EA5-9234AF631223}"/>
              </a:ext>
            </a:extLst>
          </p:cNvPr>
          <p:cNvPicPr>
            <a:picLocks noChangeAspect="1"/>
          </p:cNvPicPr>
          <p:nvPr/>
        </p:nvPicPr>
        <p:blipFill>
          <a:blip r:embed="rId3"/>
          <a:stretch>
            <a:fillRect/>
          </a:stretch>
        </p:blipFill>
        <p:spPr>
          <a:xfrm>
            <a:off x="0" y="85329"/>
            <a:ext cx="12469582" cy="6324996"/>
          </a:xfrm>
          <a:prstGeom prst="rect">
            <a:avLst/>
          </a:prstGeom>
        </p:spPr>
      </p:pic>
      <p:sp>
        <p:nvSpPr>
          <p:cNvPr id="4" name="Oval 3">
            <a:extLst>
              <a:ext uri="{FF2B5EF4-FFF2-40B4-BE49-F238E27FC236}">
                <a16:creationId xmlns:a16="http://schemas.microsoft.com/office/drawing/2014/main" id="{A173C1EC-64DF-4F60-9DC7-700D7A8D13CE}"/>
              </a:ext>
            </a:extLst>
          </p:cNvPr>
          <p:cNvSpPr/>
          <p:nvPr/>
        </p:nvSpPr>
        <p:spPr>
          <a:xfrm>
            <a:off x="7810500" y="4495800"/>
            <a:ext cx="885825" cy="6000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7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3438" t="12639" r="33594" b="53750"/>
          <a:stretch/>
        </p:blipFill>
        <p:spPr>
          <a:xfrm>
            <a:off x="447675" y="171449"/>
            <a:ext cx="11144250" cy="63907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556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0"/>
            <a:ext cx="12192000" cy="6852824"/>
          </a:xfrm>
          <a:prstGeom prst="rect">
            <a:avLst/>
          </a:prstGeom>
        </p:spPr>
      </p:pic>
      <p:sp>
        <p:nvSpPr>
          <p:cNvPr id="6" name="Slide Number Placeholder 5"/>
          <p:cNvSpPr>
            <a:spLocks noGrp="1"/>
          </p:cNvSpPr>
          <p:nvPr>
            <p:ph type="sldNum" sz="quarter" idx="12"/>
          </p:nvPr>
        </p:nvSpPr>
        <p:spPr/>
        <p:txBody>
          <a:bodyPr/>
          <a:lstStyle/>
          <a:p>
            <a:fld id="{4329205A-D810-FD42-B220-9414093F5845}" type="slidenum">
              <a:rPr lang="en-US" smtClean="0"/>
              <a:t>3</a:t>
            </a:fld>
            <a:endParaRPr lang="en-US"/>
          </a:p>
        </p:txBody>
      </p:sp>
    </p:spTree>
    <p:extLst>
      <p:ext uri="{BB962C8B-B14F-4D97-AF65-F5344CB8AC3E}">
        <p14:creationId xmlns:p14="http://schemas.microsoft.com/office/powerpoint/2010/main" val="785552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318541-C09C-4436-9AAC-AE63FBEEB0B5}"/>
              </a:ext>
            </a:extLst>
          </p:cNvPr>
          <p:cNvSpPr txBox="1"/>
          <p:nvPr/>
        </p:nvSpPr>
        <p:spPr>
          <a:xfrm>
            <a:off x="1803991" y="1038225"/>
            <a:ext cx="8584017" cy="1015663"/>
          </a:xfrm>
          <a:prstGeom prst="rect">
            <a:avLst/>
          </a:prstGeom>
          <a:noFill/>
        </p:spPr>
        <p:txBody>
          <a:bodyPr wrap="none" rtlCol="0">
            <a:spAutoFit/>
          </a:bodyPr>
          <a:lstStyle/>
          <a:p>
            <a:r>
              <a:rPr lang="en-US" sz="6000" dirty="0"/>
              <a:t>http://Bit.Ly/</a:t>
            </a:r>
            <a:r>
              <a:rPr lang="en-US" sz="6000" u="sng" dirty="0"/>
              <a:t>S</a:t>
            </a:r>
            <a:r>
              <a:rPr lang="en-US" sz="6000" dirty="0"/>
              <a:t>im</a:t>
            </a:r>
            <a:r>
              <a:rPr lang="en-US" sz="6000" u="sng" dirty="0"/>
              <a:t>R</a:t>
            </a:r>
            <a:r>
              <a:rPr lang="en-US" sz="6000" dirty="0"/>
              <a:t>esources</a:t>
            </a:r>
          </a:p>
        </p:txBody>
      </p:sp>
      <p:sp>
        <p:nvSpPr>
          <p:cNvPr id="3" name="TextBox 2">
            <a:extLst>
              <a:ext uri="{FF2B5EF4-FFF2-40B4-BE49-F238E27FC236}">
                <a16:creationId xmlns:a16="http://schemas.microsoft.com/office/drawing/2014/main" id="{0B25DC35-C360-4622-9582-7B3E066446FD}"/>
              </a:ext>
            </a:extLst>
          </p:cNvPr>
          <p:cNvSpPr txBox="1"/>
          <p:nvPr/>
        </p:nvSpPr>
        <p:spPr>
          <a:xfrm>
            <a:off x="3835604" y="3667125"/>
            <a:ext cx="4520789" cy="1015663"/>
          </a:xfrm>
          <a:prstGeom prst="rect">
            <a:avLst/>
          </a:prstGeom>
          <a:noFill/>
        </p:spPr>
        <p:txBody>
          <a:bodyPr wrap="none" rtlCol="0">
            <a:spAutoFit/>
          </a:bodyPr>
          <a:lstStyle/>
          <a:p>
            <a:r>
              <a:rPr lang="en-US" sz="6000" dirty="0"/>
              <a:t>@</a:t>
            </a:r>
            <a:r>
              <a:rPr lang="en-US" sz="6000" dirty="0" err="1"/>
              <a:t>t_magennis</a:t>
            </a:r>
            <a:endParaRPr lang="en-US" sz="6000" dirty="0"/>
          </a:p>
        </p:txBody>
      </p:sp>
    </p:spTree>
    <p:extLst>
      <p:ext uri="{BB962C8B-B14F-4D97-AF65-F5344CB8AC3E}">
        <p14:creationId xmlns:p14="http://schemas.microsoft.com/office/powerpoint/2010/main" val="2455852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70" y="182655"/>
            <a:ext cx="9924602" cy="6675345"/>
          </a:xfrm>
          <a:prstGeom prst="rect">
            <a:avLst/>
          </a:prstGeom>
        </p:spPr>
      </p:pic>
      <p:sp>
        <p:nvSpPr>
          <p:cNvPr id="6" name="TextBox 5"/>
          <p:cNvSpPr txBox="1"/>
          <p:nvPr/>
        </p:nvSpPr>
        <p:spPr>
          <a:xfrm>
            <a:off x="5931657" y="667100"/>
            <a:ext cx="4051883" cy="923330"/>
          </a:xfrm>
          <a:prstGeom prst="rect">
            <a:avLst/>
          </a:prstGeom>
          <a:noFill/>
        </p:spPr>
        <p:txBody>
          <a:bodyPr wrap="square" rtlCol="0">
            <a:spAutoFit/>
          </a:bodyPr>
          <a:lstStyle/>
          <a:p>
            <a:r>
              <a:rPr lang="en-US" b="1" dirty="0"/>
              <a:t>Why did this jump all of those steps? </a:t>
            </a:r>
            <a:r>
              <a:rPr lang="en-US" dirty="0"/>
              <a:t>Turns out it was a production issue that was expedited into deployment.</a:t>
            </a:r>
          </a:p>
        </p:txBody>
      </p:sp>
    </p:spTree>
    <p:extLst>
      <p:ext uri="{BB962C8B-B14F-4D97-AF65-F5344CB8AC3E}">
        <p14:creationId xmlns:p14="http://schemas.microsoft.com/office/powerpoint/2010/main" val="128835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9125" y="866776"/>
            <a:ext cx="11201400" cy="4524315"/>
          </a:xfrm>
          <a:prstGeom prst="rect">
            <a:avLst/>
          </a:prstGeom>
          <a:noFill/>
        </p:spPr>
        <p:txBody>
          <a:bodyPr wrap="square" rtlCol="0">
            <a:spAutoFit/>
          </a:bodyPr>
          <a:lstStyle/>
          <a:p>
            <a:pPr algn="ctr"/>
            <a:r>
              <a:rPr lang="en-US" sz="3600" b="1" dirty="0"/>
              <a:t>Data Driven Coaching Goals</a:t>
            </a:r>
          </a:p>
          <a:p>
            <a:pPr algn="ctr"/>
            <a:endParaRPr lang="en-US" sz="3600" dirty="0"/>
          </a:p>
          <a:p>
            <a:pPr algn="ctr"/>
            <a:r>
              <a:rPr lang="en-US" sz="3600" dirty="0"/>
              <a:t>1. Help teams </a:t>
            </a:r>
            <a:r>
              <a:rPr lang="en-US" sz="3600" b="1" dirty="0"/>
              <a:t>safely</a:t>
            </a:r>
            <a:r>
              <a:rPr lang="en-US" sz="3600" dirty="0"/>
              <a:t> </a:t>
            </a:r>
            <a:r>
              <a:rPr lang="en-US" sz="3600" b="1" dirty="0"/>
              <a:t>identify</a:t>
            </a:r>
            <a:r>
              <a:rPr lang="en-US" sz="3600" dirty="0"/>
              <a:t> ways they can improve future outcomes by </a:t>
            </a:r>
            <a:r>
              <a:rPr lang="en-US" sz="3600" b="1" dirty="0"/>
              <a:t>detecting</a:t>
            </a:r>
            <a:r>
              <a:rPr lang="en-US" sz="3600" dirty="0"/>
              <a:t> things that are about to (or have) gone adversely with ambitions to </a:t>
            </a:r>
            <a:r>
              <a:rPr lang="en-US" sz="3600" b="1" dirty="0"/>
              <a:t>lessen this in the future</a:t>
            </a:r>
            <a:r>
              <a:rPr lang="en-US" sz="3600" dirty="0"/>
              <a:t>.</a:t>
            </a:r>
          </a:p>
          <a:p>
            <a:pPr algn="ctr"/>
            <a:endParaRPr lang="en-US" sz="3600" dirty="0"/>
          </a:p>
          <a:p>
            <a:pPr algn="ctr"/>
            <a:r>
              <a:rPr lang="en-US" sz="3600" dirty="0"/>
              <a:t>2. Help teams avoid </a:t>
            </a:r>
            <a:r>
              <a:rPr lang="en-US" sz="3600" b="1" dirty="0"/>
              <a:t>over emphasizing one aspect </a:t>
            </a:r>
            <a:r>
              <a:rPr lang="en-US" sz="3600" dirty="0"/>
              <a:t>of successful development and delivery.</a:t>
            </a:r>
          </a:p>
        </p:txBody>
      </p:sp>
    </p:spTree>
    <p:extLst>
      <p:ext uri="{BB962C8B-B14F-4D97-AF65-F5344CB8AC3E}">
        <p14:creationId xmlns:p14="http://schemas.microsoft.com/office/powerpoint/2010/main" val="2630311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3438" t="13390" r="33594" b="53750"/>
          <a:stretch/>
        </p:blipFill>
        <p:spPr>
          <a:xfrm>
            <a:off x="1076326" y="985454"/>
            <a:ext cx="9658350" cy="5414852"/>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1076326" y="125168"/>
            <a:ext cx="4569328" cy="769441"/>
          </a:xfrm>
          <a:prstGeom prst="rect">
            <a:avLst/>
          </a:prstGeom>
          <a:noFill/>
        </p:spPr>
        <p:txBody>
          <a:bodyPr wrap="none" rtlCol="0">
            <a:spAutoFit/>
          </a:bodyPr>
          <a:lstStyle/>
          <a:p>
            <a:r>
              <a:rPr lang="en-US" sz="4400" b="1" dirty="0"/>
              <a:t>TL;DR   Takeaways</a:t>
            </a:r>
          </a:p>
        </p:txBody>
      </p:sp>
    </p:spTree>
    <p:extLst>
      <p:ext uri="{BB962C8B-B14F-4D97-AF65-F5344CB8AC3E}">
        <p14:creationId xmlns:p14="http://schemas.microsoft.com/office/powerpoint/2010/main" val="240133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1598" y="409146"/>
            <a:ext cx="11500225" cy="59630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7583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69596" y="5705475"/>
            <a:ext cx="6060475" cy="1200329"/>
          </a:xfrm>
          <a:prstGeom prst="rect">
            <a:avLst/>
          </a:prstGeom>
          <a:noFill/>
        </p:spPr>
        <p:txBody>
          <a:bodyPr wrap="square" rtlCol="0">
            <a:spAutoFit/>
          </a:bodyPr>
          <a:lstStyle/>
          <a:p>
            <a:r>
              <a:rPr lang="en-US" sz="2000" b="1" dirty="0"/>
              <a:t>Get this: Team Dashboard v3.xlsx from </a:t>
            </a:r>
            <a:br>
              <a:rPr lang="en-US" sz="2000" b="1" dirty="0"/>
            </a:br>
            <a:r>
              <a:rPr lang="en-US" sz="3200" b="1" dirty="0" err="1"/>
              <a:t>Bit.Ly</a:t>
            </a:r>
            <a:r>
              <a:rPr lang="en-US" sz="3200" b="1" dirty="0"/>
              <a:t>/</a:t>
            </a:r>
            <a:r>
              <a:rPr lang="en-US" sz="3200" b="1" dirty="0" err="1"/>
              <a:t>SimResources</a:t>
            </a:r>
            <a:r>
              <a:rPr lang="en-US" sz="2000" b="1" dirty="0"/>
              <a:t> </a:t>
            </a:r>
            <a:r>
              <a:rPr lang="en-US" sz="1400" b="1" dirty="0"/>
              <a:t>(case sensitive)</a:t>
            </a:r>
          </a:p>
          <a:p>
            <a:r>
              <a:rPr lang="en-US" sz="2000" b="1" dirty="0"/>
              <a:t>In the spreadsheets folder</a:t>
            </a:r>
          </a:p>
        </p:txBody>
      </p:sp>
      <p:sp>
        <p:nvSpPr>
          <p:cNvPr id="4" name="TextBox 3"/>
          <p:cNvSpPr txBox="1"/>
          <p:nvPr/>
        </p:nvSpPr>
        <p:spPr>
          <a:xfrm>
            <a:off x="5723236" y="685800"/>
            <a:ext cx="6146200" cy="4062651"/>
          </a:xfrm>
          <a:prstGeom prst="rect">
            <a:avLst/>
          </a:prstGeom>
          <a:noFill/>
        </p:spPr>
        <p:txBody>
          <a:bodyPr wrap="square" rtlCol="0">
            <a:spAutoFit/>
          </a:bodyPr>
          <a:lstStyle/>
          <a:p>
            <a:pPr marL="285750" indent="-285750">
              <a:buFont typeface="Arial" panose="020B0604020202020204" pitchFamily="34" charset="0"/>
              <a:buChar char="•"/>
            </a:pPr>
            <a:r>
              <a:rPr lang="en-US" sz="3600" dirty="0"/>
              <a:t>No Y-Axis</a:t>
            </a:r>
          </a:p>
          <a:p>
            <a:pPr marL="285750" indent="-285750">
              <a:buFont typeface="Arial" panose="020B0604020202020204" pitchFamily="34" charset="0"/>
              <a:buChar char="•"/>
            </a:pPr>
            <a:r>
              <a:rPr lang="en-US" sz="3600" dirty="0"/>
              <a:t>Make numbers 8pt Font </a:t>
            </a:r>
            <a:br>
              <a:rPr lang="en-US" sz="3600" dirty="0"/>
            </a:br>
            <a:r>
              <a:rPr lang="en-US" sz="2400" dirty="0"/>
              <a:t>(bosses can’t read it, millennials won’t)</a:t>
            </a:r>
          </a:p>
          <a:p>
            <a:pPr marL="285750" indent="-285750">
              <a:buFont typeface="Arial" panose="020B0604020202020204" pitchFamily="34" charset="0"/>
              <a:buChar char="•"/>
            </a:pPr>
            <a:r>
              <a:rPr lang="en-US" sz="3600" dirty="0"/>
              <a:t>Connect points with a line to “visually trend”</a:t>
            </a:r>
          </a:p>
          <a:p>
            <a:pPr marL="285750" indent="-285750">
              <a:buFont typeface="Arial" panose="020B0604020202020204" pitchFamily="34" charset="0"/>
              <a:buChar char="•"/>
            </a:pPr>
            <a:r>
              <a:rPr lang="en-US" sz="3600" dirty="0"/>
              <a:t>Add a trend line</a:t>
            </a:r>
          </a:p>
          <a:p>
            <a:pPr marL="285750" indent="-285750">
              <a:buFont typeface="Arial" panose="020B0604020202020204" pitchFamily="34" charset="0"/>
              <a:buChar char="•"/>
            </a:pPr>
            <a:r>
              <a:rPr lang="en-US" sz="3600" dirty="0"/>
              <a:t>Project trend line forward</a:t>
            </a:r>
          </a:p>
          <a:p>
            <a:endParaRPr lang="en-US" dirty="0"/>
          </a:p>
        </p:txBody>
      </p:sp>
      <p:sp>
        <p:nvSpPr>
          <p:cNvPr id="5" name="TextBox 4"/>
          <p:cNvSpPr txBox="1"/>
          <p:nvPr/>
        </p:nvSpPr>
        <p:spPr>
          <a:xfrm>
            <a:off x="5562601" y="0"/>
            <a:ext cx="6144887" cy="707886"/>
          </a:xfrm>
          <a:prstGeom prst="rect">
            <a:avLst/>
          </a:prstGeom>
          <a:noFill/>
        </p:spPr>
        <p:txBody>
          <a:bodyPr wrap="none" rtlCol="0">
            <a:spAutoFit/>
          </a:bodyPr>
          <a:lstStyle/>
          <a:p>
            <a:r>
              <a:rPr lang="en-US" sz="4000" b="1" dirty="0"/>
              <a:t>How to get focus on trends?</a:t>
            </a:r>
          </a:p>
        </p:txBody>
      </p:sp>
      <p:pic>
        <p:nvPicPr>
          <p:cNvPr id="9" name="Picture 8">
            <a:extLst>
              <a:ext uri="{FF2B5EF4-FFF2-40B4-BE49-F238E27FC236}">
                <a16:creationId xmlns:a16="http://schemas.microsoft.com/office/drawing/2014/main" id="{B7CBABEE-E058-462D-BEC8-4226CE95886F}"/>
              </a:ext>
            </a:extLst>
          </p:cNvPr>
          <p:cNvPicPr>
            <a:picLocks noChangeAspect="1"/>
          </p:cNvPicPr>
          <p:nvPr/>
        </p:nvPicPr>
        <p:blipFill>
          <a:blip r:embed="rId2"/>
          <a:stretch>
            <a:fillRect/>
          </a:stretch>
        </p:blipFill>
        <p:spPr>
          <a:xfrm>
            <a:off x="19050" y="133350"/>
            <a:ext cx="5620020" cy="6629400"/>
          </a:xfrm>
          <a:prstGeom prst="rect">
            <a:avLst/>
          </a:prstGeom>
        </p:spPr>
      </p:pic>
    </p:spTree>
    <p:extLst>
      <p:ext uri="{BB962C8B-B14F-4D97-AF65-F5344CB8AC3E}">
        <p14:creationId xmlns:p14="http://schemas.microsoft.com/office/powerpoint/2010/main" val="181380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4515" y="223606"/>
            <a:ext cx="10868835" cy="6192915"/>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7753350" y="5676900"/>
            <a:ext cx="360997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 examples:</a:t>
            </a:r>
          </a:p>
          <a:p>
            <a:pPr algn="ctr"/>
            <a:r>
              <a:rPr lang="en-US" dirty="0"/>
              <a:t>Bug for each developer by name</a:t>
            </a:r>
          </a:p>
          <a:p>
            <a:pPr algn="ctr"/>
            <a:r>
              <a:rPr lang="en-US" dirty="0"/>
              <a:t>Points per developer</a:t>
            </a:r>
          </a:p>
        </p:txBody>
      </p:sp>
    </p:spTree>
    <p:extLst>
      <p:ext uri="{BB962C8B-B14F-4D97-AF65-F5344CB8AC3E}">
        <p14:creationId xmlns:p14="http://schemas.microsoft.com/office/powerpoint/2010/main" val="1583132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93D419-9ABE-44C3-97ED-32B39A6D0346}"/>
              </a:ext>
            </a:extLst>
          </p:cNvPr>
          <p:cNvPicPr>
            <a:picLocks noChangeAspect="1"/>
          </p:cNvPicPr>
          <p:nvPr/>
        </p:nvPicPr>
        <p:blipFill>
          <a:blip r:embed="rId2"/>
          <a:stretch>
            <a:fillRect/>
          </a:stretch>
        </p:blipFill>
        <p:spPr>
          <a:xfrm>
            <a:off x="9624" y="654518"/>
            <a:ext cx="15734661" cy="5267325"/>
          </a:xfrm>
          <a:prstGeom prst="rect">
            <a:avLst/>
          </a:prstGeom>
        </p:spPr>
      </p:pic>
    </p:spTree>
    <p:extLst>
      <p:ext uri="{BB962C8B-B14F-4D97-AF65-F5344CB8AC3E}">
        <p14:creationId xmlns:p14="http://schemas.microsoft.com/office/powerpoint/2010/main" val="33396392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8.3"/>
</p:tagLst>
</file>

<file path=ppt/tags/tag2.xml><?xml version="1.0" encoding="utf-8"?>
<p:tagLst xmlns:a="http://schemas.openxmlformats.org/drawingml/2006/main" xmlns:r="http://schemas.openxmlformats.org/officeDocument/2006/relationships" xmlns:p="http://schemas.openxmlformats.org/presentationml/2006/main">
  <p:tag name="TIMING" val="|2.3|35.5|44.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20928</TotalTime>
  <Words>1201</Words>
  <Application>Microsoft Office PowerPoint</Application>
  <PresentationFormat>Widescreen</PresentationFormat>
  <Paragraphs>119</Paragraphs>
  <Slides>31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freight-text-pro</vt:lpstr>
      <vt:lpstr>Office Theme</vt:lpstr>
      <vt:lpstr>Data Driven Coaching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Contrast Google Maps to Software Estimates</vt:lpstr>
      <vt:lpstr>Root of All Fails: High System Utilization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Troy Magennis</dc:creator>
  <cp:lastModifiedBy>Troy Magennis</cp:lastModifiedBy>
  <cp:revision>246</cp:revision>
  <cp:lastPrinted>2016-07-05T02:37:14Z</cp:lastPrinted>
  <dcterms:created xsi:type="dcterms:W3CDTF">2016-06-23T17:09:32Z</dcterms:created>
  <dcterms:modified xsi:type="dcterms:W3CDTF">2018-07-13T19:00:43Z</dcterms:modified>
</cp:coreProperties>
</file>